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37"/>
  </p:notes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62" r:id="rId9"/>
    <p:sldId id="286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69" r:id="rId18"/>
    <p:sldId id="288" r:id="rId19"/>
    <p:sldId id="270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7" r:id="rId29"/>
    <p:sldId id="280" r:id="rId30"/>
    <p:sldId id="281" r:id="rId31"/>
    <p:sldId id="284" r:id="rId32"/>
    <p:sldId id="289" r:id="rId33"/>
    <p:sldId id="282" r:id="rId34"/>
    <p:sldId id="283" r:id="rId35"/>
    <p:sldId id="290" r:id="rId3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453F78-1989-41E1-923F-05011BE23FC7}" type="doc">
      <dgm:prSet loTypeId="urn:microsoft.com/office/officeart/2005/8/layout/process4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F270345-4217-456A-B301-0FE05C94893A}">
      <dgm:prSet custT="1"/>
      <dgm:spPr/>
      <dgm:t>
        <a:bodyPr/>
        <a:lstStyle/>
        <a:p>
          <a:r>
            <a:rPr lang="pl-PL" sz="3200" dirty="0"/>
            <a:t>W aptece zapewnia się: </a:t>
          </a:r>
          <a:endParaRPr lang="en-US" sz="3200" dirty="0"/>
        </a:p>
      </dgm:t>
    </dgm:pt>
    <dgm:pt modelId="{27BE2F70-E2E8-48AB-ADCD-B4F7C2A9E1F8}" type="parTrans" cxnId="{8FD7BF48-AC27-4C80-ACA4-7F9F6039D52E}">
      <dgm:prSet/>
      <dgm:spPr/>
      <dgm:t>
        <a:bodyPr/>
        <a:lstStyle/>
        <a:p>
          <a:endParaRPr lang="en-US"/>
        </a:p>
      </dgm:t>
    </dgm:pt>
    <dgm:pt modelId="{9F7ACE38-B25B-4AB8-A650-D92B1FFB98CA}" type="sibTrans" cxnId="{8FD7BF48-AC27-4C80-ACA4-7F9F6039D52E}">
      <dgm:prSet/>
      <dgm:spPr/>
      <dgm:t>
        <a:bodyPr/>
        <a:lstStyle/>
        <a:p>
          <a:endParaRPr lang="en-US"/>
        </a:p>
      </dgm:t>
    </dgm:pt>
    <dgm:pt modelId="{D9B79562-4BFC-4D88-9181-1F4D124D3A21}">
      <dgm:prSet custT="1"/>
      <dgm:spPr/>
      <dgm:t>
        <a:bodyPr/>
        <a:lstStyle/>
        <a:p>
          <a:r>
            <a:rPr lang="pl-PL" sz="1400" dirty="0"/>
            <a:t>w pomieszczeniach, w których sporządza się leki recepturowe i apteczne oraz produkty lecznicze homeopatyczne, oraz w pomieszczeniach, które służą do przechowywania produktów leczniczych, środków spożywczych specjalnego przeznaczenia żywieniowego, surowców farmaceutycznych i wyrobów medycznych, </a:t>
          </a:r>
          <a:r>
            <a:rPr lang="pl-PL" sz="1400" u="sng" dirty="0"/>
            <a:t>wyposażenie do całodobowego monitorowania temperatury i wilgotności, </a:t>
          </a:r>
          <a:endParaRPr lang="en-US" sz="1400" dirty="0"/>
        </a:p>
      </dgm:t>
    </dgm:pt>
    <dgm:pt modelId="{D62579D4-9D72-4D67-B81F-35B67F09AE4A}" type="parTrans" cxnId="{E08D0DF5-9075-4AFF-B383-1B68323C01F5}">
      <dgm:prSet/>
      <dgm:spPr/>
      <dgm:t>
        <a:bodyPr/>
        <a:lstStyle/>
        <a:p>
          <a:endParaRPr lang="en-US"/>
        </a:p>
      </dgm:t>
    </dgm:pt>
    <dgm:pt modelId="{7FEE21F1-C3E4-4186-A755-C2C1359A04E6}" type="sibTrans" cxnId="{E08D0DF5-9075-4AFF-B383-1B68323C01F5}">
      <dgm:prSet/>
      <dgm:spPr/>
      <dgm:t>
        <a:bodyPr/>
        <a:lstStyle/>
        <a:p>
          <a:endParaRPr lang="en-US"/>
        </a:p>
      </dgm:t>
    </dgm:pt>
    <dgm:pt modelId="{DF5A2863-3F03-4648-9726-C0DB8AA81095}">
      <dgm:prSet/>
      <dgm:spPr/>
      <dgm:t>
        <a:bodyPr/>
        <a:lstStyle/>
        <a:p>
          <a:r>
            <a:rPr lang="pl-PL" u="sng" dirty="0"/>
            <a:t>w urządzeniach chłodniczych</a:t>
          </a:r>
          <a:r>
            <a:rPr lang="pl-PL" dirty="0"/>
            <a:t>, które służą do przechowywania produktów leczniczych, środków spożywczych specjalnego przeznaczenia żywieniowego, surowców farmaceutycznych i wyrobów medycznych, </a:t>
          </a:r>
          <a:r>
            <a:rPr lang="pl-PL" u="sng" dirty="0"/>
            <a:t>wyposażenie do monitorowania temperatury </a:t>
          </a:r>
          <a:r>
            <a:rPr lang="pl-PL" dirty="0"/>
            <a:t>– mające </a:t>
          </a:r>
          <a:r>
            <a:rPr lang="pl-PL" u="sng" dirty="0"/>
            <a:t>świadectwo wzorcowania wydane przez akredytowane laboratorium </a:t>
          </a:r>
          <a:r>
            <a:rPr lang="pl-PL" dirty="0"/>
            <a:t>wzorcujące oraz </a:t>
          </a:r>
          <a:r>
            <a:rPr lang="pl-PL" u="sng" dirty="0"/>
            <a:t>system</a:t>
          </a:r>
          <a:r>
            <a:rPr lang="pl-PL" dirty="0"/>
            <a:t> umożliwiający odpowiednio zapis temperatury lub wilgotności oraz </a:t>
          </a:r>
          <a:r>
            <a:rPr lang="pl-PL" u="sng" dirty="0"/>
            <a:t>powiadamianie o przekroczeniach w zakresie parametrów temperatury lub wilgotności</a:t>
          </a:r>
          <a:r>
            <a:rPr lang="pl-PL" dirty="0"/>
            <a:t>.</a:t>
          </a:r>
          <a:endParaRPr lang="en-US" dirty="0"/>
        </a:p>
      </dgm:t>
    </dgm:pt>
    <dgm:pt modelId="{D5B229BB-4F6B-4B1B-847C-9DF61A3AC951}" type="parTrans" cxnId="{D67ADF3F-67E8-4568-B24E-2038679552BA}">
      <dgm:prSet/>
      <dgm:spPr/>
      <dgm:t>
        <a:bodyPr/>
        <a:lstStyle/>
        <a:p>
          <a:endParaRPr lang="en-US"/>
        </a:p>
      </dgm:t>
    </dgm:pt>
    <dgm:pt modelId="{92185387-6E62-4064-BAA0-AFE0B5D3895F}" type="sibTrans" cxnId="{D67ADF3F-67E8-4568-B24E-2038679552BA}">
      <dgm:prSet/>
      <dgm:spPr/>
      <dgm:t>
        <a:bodyPr/>
        <a:lstStyle/>
        <a:p>
          <a:endParaRPr lang="en-US"/>
        </a:p>
      </dgm:t>
    </dgm:pt>
    <dgm:pt modelId="{894B60BC-43AD-4F6E-B477-35DA8442DBE7}" type="pres">
      <dgm:prSet presAssocID="{14453F78-1989-41E1-923F-05011BE23FC7}" presName="Name0" presStyleCnt="0">
        <dgm:presLayoutVars>
          <dgm:dir/>
          <dgm:animLvl val="lvl"/>
          <dgm:resizeHandles val="exact"/>
        </dgm:presLayoutVars>
      </dgm:prSet>
      <dgm:spPr/>
    </dgm:pt>
    <dgm:pt modelId="{30AFF761-F411-4036-9C3C-F8FF7A8EC506}" type="pres">
      <dgm:prSet presAssocID="{AF270345-4217-456A-B301-0FE05C94893A}" presName="boxAndChildren" presStyleCnt="0"/>
      <dgm:spPr/>
    </dgm:pt>
    <dgm:pt modelId="{B93E4C9D-E8BD-48BD-8509-ADC52A33C19D}" type="pres">
      <dgm:prSet presAssocID="{AF270345-4217-456A-B301-0FE05C94893A}" presName="parentTextBox" presStyleLbl="node1" presStyleIdx="0" presStyleCnt="1"/>
      <dgm:spPr/>
    </dgm:pt>
    <dgm:pt modelId="{D8128C0F-3E77-467F-8924-26514001CC0D}" type="pres">
      <dgm:prSet presAssocID="{AF270345-4217-456A-B301-0FE05C94893A}" presName="entireBox" presStyleLbl="node1" presStyleIdx="0" presStyleCnt="1"/>
      <dgm:spPr/>
    </dgm:pt>
    <dgm:pt modelId="{5875C1F4-6AA8-4F39-808C-D86D92201913}" type="pres">
      <dgm:prSet presAssocID="{AF270345-4217-456A-B301-0FE05C94893A}" presName="descendantBox" presStyleCnt="0"/>
      <dgm:spPr/>
    </dgm:pt>
    <dgm:pt modelId="{A48A629E-6C9E-4BC4-AAB8-D40FF45D67C4}" type="pres">
      <dgm:prSet presAssocID="{D9B79562-4BFC-4D88-9181-1F4D124D3A21}" presName="childTextBox" presStyleLbl="fgAccFollowNode1" presStyleIdx="0" presStyleCnt="2" custScaleY="161933">
        <dgm:presLayoutVars>
          <dgm:bulletEnabled val="1"/>
        </dgm:presLayoutVars>
      </dgm:prSet>
      <dgm:spPr/>
    </dgm:pt>
    <dgm:pt modelId="{5124E110-AD08-4A77-A3C2-0E530AEDD548}" type="pres">
      <dgm:prSet presAssocID="{DF5A2863-3F03-4648-9726-C0DB8AA81095}" presName="childTextBox" presStyleLbl="fgAccFollowNode1" presStyleIdx="1" presStyleCnt="2" custScaleY="160528">
        <dgm:presLayoutVars>
          <dgm:bulletEnabled val="1"/>
        </dgm:presLayoutVars>
      </dgm:prSet>
      <dgm:spPr/>
    </dgm:pt>
  </dgm:ptLst>
  <dgm:cxnLst>
    <dgm:cxn modelId="{D67ADF3F-67E8-4568-B24E-2038679552BA}" srcId="{AF270345-4217-456A-B301-0FE05C94893A}" destId="{DF5A2863-3F03-4648-9726-C0DB8AA81095}" srcOrd="1" destOrd="0" parTransId="{D5B229BB-4F6B-4B1B-847C-9DF61A3AC951}" sibTransId="{92185387-6E62-4064-BAA0-AFE0B5D3895F}"/>
    <dgm:cxn modelId="{3B064064-7F15-49C1-927C-61CFB27F8C98}" type="presOf" srcId="{DF5A2863-3F03-4648-9726-C0DB8AA81095}" destId="{5124E110-AD08-4A77-A3C2-0E530AEDD548}" srcOrd="0" destOrd="0" presId="urn:microsoft.com/office/officeart/2005/8/layout/process4"/>
    <dgm:cxn modelId="{8FD7BF48-AC27-4C80-ACA4-7F9F6039D52E}" srcId="{14453F78-1989-41E1-923F-05011BE23FC7}" destId="{AF270345-4217-456A-B301-0FE05C94893A}" srcOrd="0" destOrd="0" parTransId="{27BE2F70-E2E8-48AB-ADCD-B4F7C2A9E1F8}" sibTransId="{9F7ACE38-B25B-4AB8-A650-D92B1FFB98CA}"/>
    <dgm:cxn modelId="{84DFF869-84EE-43E0-8F60-48D50E2B3413}" type="presOf" srcId="{D9B79562-4BFC-4D88-9181-1F4D124D3A21}" destId="{A48A629E-6C9E-4BC4-AAB8-D40FF45D67C4}" srcOrd="0" destOrd="0" presId="urn:microsoft.com/office/officeart/2005/8/layout/process4"/>
    <dgm:cxn modelId="{EE5A1881-6B73-4915-840C-18A70183AD46}" type="presOf" srcId="{AF270345-4217-456A-B301-0FE05C94893A}" destId="{D8128C0F-3E77-467F-8924-26514001CC0D}" srcOrd="1" destOrd="0" presId="urn:microsoft.com/office/officeart/2005/8/layout/process4"/>
    <dgm:cxn modelId="{94C02A99-CE3D-4CF8-AB3F-FEA4CDFF69D4}" type="presOf" srcId="{14453F78-1989-41E1-923F-05011BE23FC7}" destId="{894B60BC-43AD-4F6E-B477-35DA8442DBE7}" srcOrd="0" destOrd="0" presId="urn:microsoft.com/office/officeart/2005/8/layout/process4"/>
    <dgm:cxn modelId="{E08D0DF5-9075-4AFF-B383-1B68323C01F5}" srcId="{AF270345-4217-456A-B301-0FE05C94893A}" destId="{D9B79562-4BFC-4D88-9181-1F4D124D3A21}" srcOrd="0" destOrd="0" parTransId="{D62579D4-9D72-4D67-B81F-35B67F09AE4A}" sibTransId="{7FEE21F1-C3E4-4186-A755-C2C1359A04E6}"/>
    <dgm:cxn modelId="{EE3E52FC-ABB9-41E3-99A5-3258211875C3}" type="presOf" srcId="{AF270345-4217-456A-B301-0FE05C94893A}" destId="{B93E4C9D-E8BD-48BD-8509-ADC52A33C19D}" srcOrd="0" destOrd="0" presId="urn:microsoft.com/office/officeart/2005/8/layout/process4"/>
    <dgm:cxn modelId="{59CCBB87-397F-4734-801C-D2C9D6162BBB}" type="presParOf" srcId="{894B60BC-43AD-4F6E-B477-35DA8442DBE7}" destId="{30AFF761-F411-4036-9C3C-F8FF7A8EC506}" srcOrd="0" destOrd="0" presId="urn:microsoft.com/office/officeart/2005/8/layout/process4"/>
    <dgm:cxn modelId="{C4CBED9B-9569-448B-9C9A-3C205ACE8D0E}" type="presParOf" srcId="{30AFF761-F411-4036-9C3C-F8FF7A8EC506}" destId="{B93E4C9D-E8BD-48BD-8509-ADC52A33C19D}" srcOrd="0" destOrd="0" presId="urn:microsoft.com/office/officeart/2005/8/layout/process4"/>
    <dgm:cxn modelId="{E286BFC4-6E1F-4495-9060-71E116083DCA}" type="presParOf" srcId="{30AFF761-F411-4036-9C3C-F8FF7A8EC506}" destId="{D8128C0F-3E77-467F-8924-26514001CC0D}" srcOrd="1" destOrd="0" presId="urn:microsoft.com/office/officeart/2005/8/layout/process4"/>
    <dgm:cxn modelId="{4F0DFC0F-94F8-441A-9F52-B37B97A79D8E}" type="presParOf" srcId="{30AFF761-F411-4036-9C3C-F8FF7A8EC506}" destId="{5875C1F4-6AA8-4F39-808C-D86D92201913}" srcOrd="2" destOrd="0" presId="urn:microsoft.com/office/officeart/2005/8/layout/process4"/>
    <dgm:cxn modelId="{80C6A567-F8A3-4F61-ABC5-C206C24EB3F9}" type="presParOf" srcId="{5875C1F4-6AA8-4F39-808C-D86D92201913}" destId="{A48A629E-6C9E-4BC4-AAB8-D40FF45D67C4}" srcOrd="0" destOrd="0" presId="urn:microsoft.com/office/officeart/2005/8/layout/process4"/>
    <dgm:cxn modelId="{257D4C82-B5F7-4455-99ED-AAE1735D41C2}" type="presParOf" srcId="{5875C1F4-6AA8-4F39-808C-D86D92201913}" destId="{5124E110-AD08-4A77-A3C2-0E530AEDD54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453F78-1989-41E1-923F-05011BE23FC7}" type="doc">
      <dgm:prSet loTypeId="urn:microsoft.com/office/officeart/2005/8/layout/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141A8A0-BB56-48F5-AC5A-05ECAB2A9EF5}" type="pres">
      <dgm:prSet presAssocID="{14453F78-1989-41E1-923F-05011BE23FC7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ADF70FE-35F2-461F-8C4A-86F8BB117A5A}" type="presOf" srcId="{14453F78-1989-41E1-923F-05011BE23FC7}" destId="{C141A8A0-BB56-48F5-AC5A-05ECAB2A9EF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87A077-0E11-4457-94C9-3043E37536E9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1D98E28-39C3-4793-A41B-58548CBF73FB}">
      <dgm:prSet phldrT="[Tekst]" phldr="0"/>
      <dgm:spPr/>
      <dgm:t>
        <a:bodyPr/>
        <a:lstStyle/>
        <a:p>
          <a:r>
            <a:rPr lang="pl-PL" b="1" dirty="0">
              <a:solidFill>
                <a:schemeClr val="bg1"/>
              </a:solidFill>
            </a:rPr>
            <a:t>PLUSY</a:t>
          </a:r>
        </a:p>
      </dgm:t>
    </dgm:pt>
    <dgm:pt modelId="{F8518850-DCFC-462A-A002-96A9A6AABB8A}" type="parTrans" cxnId="{359F1021-453A-4C84-9AF4-CD67B1F7876D}">
      <dgm:prSet/>
      <dgm:spPr/>
      <dgm:t>
        <a:bodyPr/>
        <a:lstStyle/>
        <a:p>
          <a:endParaRPr lang="pl-PL"/>
        </a:p>
      </dgm:t>
    </dgm:pt>
    <dgm:pt modelId="{342CACFA-293E-4C62-AD0E-934E71B23108}" type="sibTrans" cxnId="{359F1021-453A-4C84-9AF4-CD67B1F7876D}">
      <dgm:prSet/>
      <dgm:spPr/>
      <dgm:t>
        <a:bodyPr/>
        <a:lstStyle/>
        <a:p>
          <a:endParaRPr lang="pl-PL"/>
        </a:p>
      </dgm:t>
    </dgm:pt>
    <dgm:pt modelId="{351ED7C1-6514-495C-ADE2-739473CDA7C2}">
      <dgm:prSet phldrT="[Tekst]" phldr="0"/>
      <dgm:spPr/>
      <dgm:t>
        <a:bodyPr/>
        <a:lstStyle/>
        <a:p>
          <a:r>
            <a:rPr lang="pl-PL" dirty="0"/>
            <a:t>1. Tańszy niż zintegrowany systemów</a:t>
          </a:r>
        </a:p>
        <a:p>
          <a:r>
            <a:rPr lang="pl-PL" dirty="0"/>
            <a:t>2. Niezależny od przerw w dostawie prądy (bateria)</a:t>
          </a:r>
        </a:p>
      </dgm:t>
    </dgm:pt>
    <dgm:pt modelId="{291B9671-E552-4693-A298-C0E9765184C6}" type="parTrans" cxnId="{D92A9101-F476-40A8-ABAB-B832C8A2C479}">
      <dgm:prSet/>
      <dgm:spPr/>
      <dgm:t>
        <a:bodyPr/>
        <a:lstStyle/>
        <a:p>
          <a:endParaRPr lang="pl-PL"/>
        </a:p>
      </dgm:t>
    </dgm:pt>
    <dgm:pt modelId="{68F5B809-813F-47BA-AD0B-4E1DA95F6F19}" type="sibTrans" cxnId="{D92A9101-F476-40A8-ABAB-B832C8A2C479}">
      <dgm:prSet/>
      <dgm:spPr/>
      <dgm:t>
        <a:bodyPr/>
        <a:lstStyle/>
        <a:p>
          <a:endParaRPr lang="pl-PL"/>
        </a:p>
      </dgm:t>
    </dgm:pt>
    <dgm:pt modelId="{AED0F282-2A92-494F-932B-D7D06CEAA9EF}">
      <dgm:prSet phldrT="[Tekst]" phldr="0"/>
      <dgm:spPr/>
      <dgm:t>
        <a:bodyPr/>
        <a:lstStyle/>
        <a:p>
          <a:r>
            <a:rPr lang="pl-PL" b="1" dirty="0">
              <a:solidFill>
                <a:schemeClr val="bg1"/>
              </a:solidFill>
            </a:rPr>
            <a:t>MINUSY</a:t>
          </a:r>
        </a:p>
      </dgm:t>
    </dgm:pt>
    <dgm:pt modelId="{B89B6AED-0393-49DE-BF54-4CA0D15B15C3}" type="parTrans" cxnId="{CB1BBA84-801A-4C94-85C6-07400E17FE29}">
      <dgm:prSet/>
      <dgm:spPr/>
      <dgm:t>
        <a:bodyPr/>
        <a:lstStyle/>
        <a:p>
          <a:endParaRPr lang="pl-PL"/>
        </a:p>
      </dgm:t>
    </dgm:pt>
    <dgm:pt modelId="{C251B01A-EFF4-498D-B676-643C82264EBC}" type="sibTrans" cxnId="{CB1BBA84-801A-4C94-85C6-07400E17FE29}">
      <dgm:prSet/>
      <dgm:spPr/>
      <dgm:t>
        <a:bodyPr/>
        <a:lstStyle/>
        <a:p>
          <a:endParaRPr lang="pl-PL"/>
        </a:p>
      </dgm:t>
    </dgm:pt>
    <dgm:pt modelId="{017FD58B-32D0-458E-A56D-714BAD2B328E}">
      <dgm:prSet phldrT="[Tekst]" phldr="0"/>
      <dgm:spPr/>
      <dgm:t>
        <a:bodyPr/>
        <a:lstStyle/>
        <a:p>
          <a:r>
            <a:rPr lang="pl-PL" dirty="0"/>
            <a:t>1. Duży wpływ czynnika ludzkiego</a:t>
          </a:r>
        </a:p>
        <a:p>
          <a:r>
            <a:rPr lang="pl-PL" dirty="0"/>
            <a:t>2. Możliwa utrata danych (bateria)</a:t>
          </a:r>
        </a:p>
        <a:p>
          <a:r>
            <a:rPr lang="pl-PL" dirty="0"/>
            <a:t>3. Utrata nadzoru (przeoczenie alarmu)</a:t>
          </a:r>
        </a:p>
        <a:p>
          <a:r>
            <a:rPr lang="pl-PL" dirty="0"/>
            <a:t>4. Brak aktywnego powiadomienia alarmowego i  możliwości reakcji przed przekroczeniami</a:t>
          </a:r>
        </a:p>
      </dgm:t>
    </dgm:pt>
    <dgm:pt modelId="{B35C4540-F940-476D-9772-DE54FAA55757}" type="parTrans" cxnId="{4906771B-3F87-4060-A1B8-2AB785483264}">
      <dgm:prSet/>
      <dgm:spPr/>
      <dgm:t>
        <a:bodyPr/>
        <a:lstStyle/>
        <a:p>
          <a:endParaRPr lang="pl-PL"/>
        </a:p>
      </dgm:t>
    </dgm:pt>
    <dgm:pt modelId="{BCBBFA8F-88D4-475C-B955-BBBE924F3978}" type="sibTrans" cxnId="{4906771B-3F87-4060-A1B8-2AB785483264}">
      <dgm:prSet/>
      <dgm:spPr/>
      <dgm:t>
        <a:bodyPr/>
        <a:lstStyle/>
        <a:p>
          <a:endParaRPr lang="pl-PL"/>
        </a:p>
      </dgm:t>
    </dgm:pt>
    <dgm:pt modelId="{18DB5CD2-FFA7-4DEE-B272-D3A818A94759}" type="pres">
      <dgm:prSet presAssocID="{D087A077-0E11-4457-94C9-3043E37536E9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53CB1614-44AE-4D00-87CB-7076292422CD}" type="pres">
      <dgm:prSet presAssocID="{D087A077-0E11-4457-94C9-3043E37536E9}" presName="Background" presStyleLbl="node1" presStyleIdx="0" presStyleCnt="1"/>
      <dgm:spPr/>
    </dgm:pt>
    <dgm:pt modelId="{4D56CB72-BB87-4454-A697-9FF34630C057}" type="pres">
      <dgm:prSet presAssocID="{D087A077-0E11-4457-94C9-3043E37536E9}" presName="Divider" presStyleLbl="callout" presStyleIdx="0" presStyleCnt="1"/>
      <dgm:spPr/>
    </dgm:pt>
    <dgm:pt modelId="{1DA5A99E-A258-4CFE-BA4F-58C3E8DF893B}" type="pres">
      <dgm:prSet presAssocID="{D087A077-0E11-4457-94C9-3043E37536E9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5E615D9-9F91-46D4-AFAC-2EA51782656C}" type="pres">
      <dgm:prSet presAssocID="{D087A077-0E11-4457-94C9-3043E37536E9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9FF520B-2C73-44B9-9DFE-5368C251EF62}" type="pres">
      <dgm:prSet presAssocID="{D087A077-0E11-4457-94C9-3043E37536E9}" presName="ParentText1" presStyleLbl="revTx" presStyleIdx="0" presStyleCnt="0">
        <dgm:presLayoutVars>
          <dgm:chMax val="1"/>
          <dgm:chPref val="1"/>
        </dgm:presLayoutVars>
      </dgm:prSet>
      <dgm:spPr/>
    </dgm:pt>
    <dgm:pt modelId="{3CCC8A73-0EF0-49A8-991C-DA37B8A84E65}" type="pres">
      <dgm:prSet presAssocID="{D087A077-0E11-4457-94C9-3043E37536E9}" presName="ParentShape1" presStyleLbl="alignImgPlace1" presStyleIdx="0" presStyleCnt="2">
        <dgm:presLayoutVars/>
      </dgm:prSet>
      <dgm:spPr/>
    </dgm:pt>
    <dgm:pt modelId="{6FDEBA5A-9B70-425A-B07A-3591639A4991}" type="pres">
      <dgm:prSet presAssocID="{D087A077-0E11-4457-94C9-3043E37536E9}" presName="ParentText2" presStyleLbl="revTx" presStyleIdx="0" presStyleCnt="0">
        <dgm:presLayoutVars>
          <dgm:chMax val="1"/>
          <dgm:chPref val="1"/>
        </dgm:presLayoutVars>
      </dgm:prSet>
      <dgm:spPr/>
    </dgm:pt>
    <dgm:pt modelId="{926FDB4E-117F-48F8-8EDD-350DB7A5FD31}" type="pres">
      <dgm:prSet presAssocID="{D087A077-0E11-4457-94C9-3043E37536E9}" presName="ParentShape2" presStyleLbl="alignImgPlace1" presStyleIdx="1" presStyleCnt="2">
        <dgm:presLayoutVars/>
      </dgm:prSet>
      <dgm:spPr/>
    </dgm:pt>
  </dgm:ptLst>
  <dgm:cxnLst>
    <dgm:cxn modelId="{D92A9101-F476-40A8-ABAB-B832C8A2C479}" srcId="{01D98E28-39C3-4793-A41B-58548CBF73FB}" destId="{351ED7C1-6514-495C-ADE2-739473CDA7C2}" srcOrd="0" destOrd="0" parTransId="{291B9671-E552-4693-A298-C0E9765184C6}" sibTransId="{68F5B809-813F-47BA-AD0B-4E1DA95F6F19}"/>
    <dgm:cxn modelId="{4906771B-3F87-4060-A1B8-2AB785483264}" srcId="{AED0F282-2A92-494F-932B-D7D06CEAA9EF}" destId="{017FD58B-32D0-458E-A56D-714BAD2B328E}" srcOrd="0" destOrd="0" parTransId="{B35C4540-F940-476D-9772-DE54FAA55757}" sibTransId="{BCBBFA8F-88D4-475C-B955-BBBE924F3978}"/>
    <dgm:cxn modelId="{66211A1C-B09F-4E76-ACB0-FB4816FC08F6}" type="presOf" srcId="{351ED7C1-6514-495C-ADE2-739473CDA7C2}" destId="{1DA5A99E-A258-4CFE-BA4F-58C3E8DF893B}" srcOrd="0" destOrd="0" presId="urn:microsoft.com/office/officeart/2009/3/layout/OpposingIdeas"/>
    <dgm:cxn modelId="{359F1021-453A-4C84-9AF4-CD67B1F7876D}" srcId="{D087A077-0E11-4457-94C9-3043E37536E9}" destId="{01D98E28-39C3-4793-A41B-58548CBF73FB}" srcOrd="0" destOrd="0" parTransId="{F8518850-DCFC-462A-A002-96A9A6AABB8A}" sibTransId="{342CACFA-293E-4C62-AD0E-934E71B23108}"/>
    <dgm:cxn modelId="{336D236C-9495-4E0A-8BF2-491CD25ADB01}" type="presOf" srcId="{017FD58B-32D0-458E-A56D-714BAD2B328E}" destId="{45E615D9-9F91-46D4-AFAC-2EA51782656C}" srcOrd="0" destOrd="0" presId="urn:microsoft.com/office/officeart/2009/3/layout/OpposingIdeas"/>
    <dgm:cxn modelId="{4883806D-1C0B-45FE-B10A-CF0AB2207F21}" type="presOf" srcId="{01D98E28-39C3-4793-A41B-58548CBF73FB}" destId="{3CCC8A73-0EF0-49A8-991C-DA37B8A84E65}" srcOrd="1" destOrd="0" presId="urn:microsoft.com/office/officeart/2009/3/layout/OpposingIdeas"/>
    <dgm:cxn modelId="{92B19F52-205A-4991-86EF-C8387EE72F23}" type="presOf" srcId="{AED0F282-2A92-494F-932B-D7D06CEAA9EF}" destId="{6FDEBA5A-9B70-425A-B07A-3591639A4991}" srcOrd="0" destOrd="0" presId="urn:microsoft.com/office/officeart/2009/3/layout/OpposingIdeas"/>
    <dgm:cxn modelId="{CB1BBA84-801A-4C94-85C6-07400E17FE29}" srcId="{D087A077-0E11-4457-94C9-3043E37536E9}" destId="{AED0F282-2A92-494F-932B-D7D06CEAA9EF}" srcOrd="1" destOrd="0" parTransId="{B89B6AED-0393-49DE-BF54-4CA0D15B15C3}" sibTransId="{C251B01A-EFF4-498D-B676-643C82264EBC}"/>
    <dgm:cxn modelId="{D7B88D8F-BB40-4342-BFD8-C6F30DDC5AF1}" type="presOf" srcId="{01D98E28-39C3-4793-A41B-58548CBF73FB}" destId="{A9FF520B-2C73-44B9-9DFE-5368C251EF62}" srcOrd="0" destOrd="0" presId="urn:microsoft.com/office/officeart/2009/3/layout/OpposingIdeas"/>
    <dgm:cxn modelId="{69E52497-AF42-4658-ABDA-5B11EED21A23}" type="presOf" srcId="{D087A077-0E11-4457-94C9-3043E37536E9}" destId="{18DB5CD2-FFA7-4DEE-B272-D3A818A94759}" srcOrd="0" destOrd="0" presId="urn:microsoft.com/office/officeart/2009/3/layout/OpposingIdeas"/>
    <dgm:cxn modelId="{AF0F47DA-2423-490F-B33A-89926BEC2C52}" type="presOf" srcId="{AED0F282-2A92-494F-932B-D7D06CEAA9EF}" destId="{926FDB4E-117F-48F8-8EDD-350DB7A5FD31}" srcOrd="1" destOrd="0" presId="urn:microsoft.com/office/officeart/2009/3/layout/OpposingIdeas"/>
    <dgm:cxn modelId="{2A2255CA-34B7-4AAA-8264-3FB101E69A69}" type="presParOf" srcId="{18DB5CD2-FFA7-4DEE-B272-D3A818A94759}" destId="{53CB1614-44AE-4D00-87CB-7076292422CD}" srcOrd="0" destOrd="0" presId="urn:microsoft.com/office/officeart/2009/3/layout/OpposingIdeas"/>
    <dgm:cxn modelId="{AFFF91BE-02C8-43C9-8EB8-96C3F2CE3E85}" type="presParOf" srcId="{18DB5CD2-FFA7-4DEE-B272-D3A818A94759}" destId="{4D56CB72-BB87-4454-A697-9FF34630C057}" srcOrd="1" destOrd="0" presId="urn:microsoft.com/office/officeart/2009/3/layout/OpposingIdeas"/>
    <dgm:cxn modelId="{02563470-B4B9-46AB-88E4-81249B936570}" type="presParOf" srcId="{18DB5CD2-FFA7-4DEE-B272-D3A818A94759}" destId="{1DA5A99E-A258-4CFE-BA4F-58C3E8DF893B}" srcOrd="2" destOrd="0" presId="urn:microsoft.com/office/officeart/2009/3/layout/OpposingIdeas"/>
    <dgm:cxn modelId="{75ACA1EB-1398-458B-AA93-5B7A6A7E4CDD}" type="presParOf" srcId="{18DB5CD2-FFA7-4DEE-B272-D3A818A94759}" destId="{45E615D9-9F91-46D4-AFAC-2EA51782656C}" srcOrd="3" destOrd="0" presId="urn:microsoft.com/office/officeart/2009/3/layout/OpposingIdeas"/>
    <dgm:cxn modelId="{02070497-7C8F-4139-B9D8-C8060EEC359D}" type="presParOf" srcId="{18DB5CD2-FFA7-4DEE-B272-D3A818A94759}" destId="{A9FF520B-2C73-44B9-9DFE-5368C251EF62}" srcOrd="4" destOrd="0" presId="urn:microsoft.com/office/officeart/2009/3/layout/OpposingIdeas"/>
    <dgm:cxn modelId="{377E123D-70F2-4B7C-9D3F-EC2995583B42}" type="presParOf" srcId="{18DB5CD2-FFA7-4DEE-B272-D3A818A94759}" destId="{3CCC8A73-0EF0-49A8-991C-DA37B8A84E65}" srcOrd="5" destOrd="0" presId="urn:microsoft.com/office/officeart/2009/3/layout/OpposingIdeas"/>
    <dgm:cxn modelId="{AE9082CA-5097-40AB-A6CD-864ED4F2CC7F}" type="presParOf" srcId="{18DB5CD2-FFA7-4DEE-B272-D3A818A94759}" destId="{6FDEBA5A-9B70-425A-B07A-3591639A4991}" srcOrd="6" destOrd="0" presId="urn:microsoft.com/office/officeart/2009/3/layout/OpposingIdeas"/>
    <dgm:cxn modelId="{6703B420-BBA7-44B1-9B14-12F8C7152045}" type="presParOf" srcId="{18DB5CD2-FFA7-4DEE-B272-D3A818A94759}" destId="{926FDB4E-117F-48F8-8EDD-350DB7A5FD31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28C0F-3E77-467F-8924-26514001CC0D}">
      <dsp:nvSpPr>
        <dsp:cNvPr id="0" name=""/>
        <dsp:cNvSpPr/>
      </dsp:nvSpPr>
      <dsp:spPr>
        <a:xfrm>
          <a:off x="0" y="791"/>
          <a:ext cx="8730343" cy="438218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W aptece zapewnia się: </a:t>
          </a:r>
          <a:endParaRPr lang="en-US" sz="3200" kern="1200" dirty="0"/>
        </a:p>
      </dsp:txBody>
      <dsp:txXfrm>
        <a:off x="0" y="791"/>
        <a:ext cx="8730343" cy="2366377"/>
      </dsp:txXfrm>
    </dsp:sp>
    <dsp:sp modelId="{A48A629E-6C9E-4BC4-AAB8-D40FF45D67C4}">
      <dsp:nvSpPr>
        <dsp:cNvPr id="0" name=""/>
        <dsp:cNvSpPr/>
      </dsp:nvSpPr>
      <dsp:spPr>
        <a:xfrm>
          <a:off x="0" y="1655301"/>
          <a:ext cx="4365171" cy="32642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 pomieszczeniach, w których sporządza się leki recepturowe i apteczne oraz produkty lecznicze homeopatyczne, oraz w pomieszczeniach, które służą do przechowywania produktów leczniczych, środków spożywczych specjalnego przeznaczenia żywieniowego, surowców farmaceutycznych i wyrobów medycznych, </a:t>
          </a:r>
          <a:r>
            <a:rPr lang="pl-PL" sz="1400" u="sng" kern="1200" dirty="0"/>
            <a:t>wyposażenie do całodobowego monitorowania temperatury i wilgotności, </a:t>
          </a:r>
          <a:endParaRPr lang="en-US" sz="1400" kern="1200" dirty="0"/>
        </a:p>
      </dsp:txBody>
      <dsp:txXfrm>
        <a:off x="0" y="1655301"/>
        <a:ext cx="4365171" cy="3264250"/>
      </dsp:txXfrm>
    </dsp:sp>
    <dsp:sp modelId="{5124E110-AD08-4A77-A3C2-0E530AEDD548}">
      <dsp:nvSpPr>
        <dsp:cNvPr id="0" name=""/>
        <dsp:cNvSpPr/>
      </dsp:nvSpPr>
      <dsp:spPr>
        <a:xfrm>
          <a:off x="4365171" y="1669462"/>
          <a:ext cx="4365171" cy="32359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u="sng" kern="1200" dirty="0"/>
            <a:t>w urządzeniach chłodniczych</a:t>
          </a:r>
          <a:r>
            <a:rPr lang="pl-PL" sz="1600" kern="1200" dirty="0"/>
            <a:t>, które służą do przechowywania produktów leczniczych, środków spożywczych specjalnego przeznaczenia żywieniowego, surowców farmaceutycznych i wyrobów medycznych, </a:t>
          </a:r>
          <a:r>
            <a:rPr lang="pl-PL" sz="1600" u="sng" kern="1200" dirty="0"/>
            <a:t>wyposażenie do monitorowania temperatury </a:t>
          </a:r>
          <a:r>
            <a:rPr lang="pl-PL" sz="1600" kern="1200" dirty="0"/>
            <a:t>– mające </a:t>
          </a:r>
          <a:r>
            <a:rPr lang="pl-PL" sz="1600" u="sng" kern="1200" dirty="0"/>
            <a:t>świadectwo wzorcowania wydane przez akredytowane laboratorium </a:t>
          </a:r>
          <a:r>
            <a:rPr lang="pl-PL" sz="1600" kern="1200" dirty="0"/>
            <a:t>wzorcujące oraz </a:t>
          </a:r>
          <a:r>
            <a:rPr lang="pl-PL" sz="1600" u="sng" kern="1200" dirty="0"/>
            <a:t>system</a:t>
          </a:r>
          <a:r>
            <a:rPr lang="pl-PL" sz="1600" kern="1200" dirty="0"/>
            <a:t> umożliwiający odpowiednio zapis temperatury lub wilgotności oraz </a:t>
          </a:r>
          <a:r>
            <a:rPr lang="pl-PL" sz="1600" u="sng" kern="1200" dirty="0"/>
            <a:t>powiadamianie o przekroczeniach w zakresie parametrów temperatury lub wilgotności</a:t>
          </a:r>
          <a:r>
            <a:rPr lang="pl-PL" sz="1600" kern="1200" dirty="0"/>
            <a:t>.</a:t>
          </a:r>
          <a:endParaRPr lang="en-US" sz="1600" kern="1200" dirty="0"/>
        </a:p>
      </dsp:txBody>
      <dsp:txXfrm>
        <a:off x="4365171" y="1669462"/>
        <a:ext cx="4365171" cy="3235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B1614-44AE-4D00-87CB-7076292422CD}">
      <dsp:nvSpPr>
        <dsp:cNvPr id="0" name=""/>
        <dsp:cNvSpPr/>
      </dsp:nvSpPr>
      <dsp:spPr>
        <a:xfrm>
          <a:off x="1338928" y="693578"/>
          <a:ext cx="5007230" cy="2692717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6CB72-BB87-4454-A697-9FF34630C057}">
      <dsp:nvSpPr>
        <dsp:cNvPr id="0" name=""/>
        <dsp:cNvSpPr/>
      </dsp:nvSpPr>
      <dsp:spPr>
        <a:xfrm>
          <a:off x="3842544" y="979169"/>
          <a:ext cx="667" cy="212153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5A99E-A258-4CFE-BA4F-58C3E8DF893B}">
      <dsp:nvSpPr>
        <dsp:cNvPr id="0" name=""/>
        <dsp:cNvSpPr/>
      </dsp:nvSpPr>
      <dsp:spPr>
        <a:xfrm>
          <a:off x="1505836" y="897572"/>
          <a:ext cx="2169799" cy="22847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1. Tańszy niż zintegrowany systemów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2. Niezależny od przerw w dostawie prądy (bateria)</a:t>
          </a:r>
        </a:p>
      </dsp:txBody>
      <dsp:txXfrm>
        <a:off x="1505836" y="897572"/>
        <a:ext cx="2169799" cy="2284730"/>
      </dsp:txXfrm>
    </dsp:sp>
    <dsp:sp modelId="{45E615D9-9F91-46D4-AFAC-2EA51782656C}">
      <dsp:nvSpPr>
        <dsp:cNvPr id="0" name=""/>
        <dsp:cNvSpPr/>
      </dsp:nvSpPr>
      <dsp:spPr>
        <a:xfrm>
          <a:off x="4009451" y="897572"/>
          <a:ext cx="2169799" cy="22847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1. Duży wpływ czynnika ludzkiego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2. Możliwa utrata danych (bateria)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3. Utrata nadzoru (przeoczenie alarmu)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4. Brak aktywnego powiadomienia alarmowego i  możliwości reakcji przed przekroczeniami</a:t>
          </a:r>
        </a:p>
      </dsp:txBody>
      <dsp:txXfrm>
        <a:off x="4009451" y="897572"/>
        <a:ext cx="2169799" cy="2284730"/>
      </dsp:txXfrm>
    </dsp:sp>
    <dsp:sp modelId="{3CCC8A73-0EF0-49A8-991C-DA37B8A84E65}">
      <dsp:nvSpPr>
        <dsp:cNvPr id="0" name=""/>
        <dsp:cNvSpPr/>
      </dsp:nvSpPr>
      <dsp:spPr>
        <a:xfrm rot="16200000">
          <a:off x="-547095" y="1051485"/>
          <a:ext cx="2937510" cy="834538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PLUSY</a:t>
          </a:r>
        </a:p>
      </dsp:txBody>
      <dsp:txXfrm>
        <a:off x="-420968" y="1386957"/>
        <a:ext cx="2685255" cy="415850"/>
      </dsp:txXfrm>
    </dsp:sp>
    <dsp:sp modelId="{926FDB4E-117F-48F8-8EDD-350DB7A5FD31}">
      <dsp:nvSpPr>
        <dsp:cNvPr id="0" name=""/>
        <dsp:cNvSpPr/>
      </dsp:nvSpPr>
      <dsp:spPr>
        <a:xfrm rot="5400000">
          <a:off x="5294673" y="2193850"/>
          <a:ext cx="2937510" cy="834538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MINUSY</a:t>
          </a:r>
        </a:p>
      </dsp:txBody>
      <dsp:txXfrm>
        <a:off x="5420801" y="2277067"/>
        <a:ext cx="2685255" cy="415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DB4A9-60E7-4BE0-A3FD-8DB273F61746}" type="datetimeFigureOut">
              <a:rPr lang="pl-PL" smtClean="0"/>
              <a:t>11.10.2025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08B08-1E2D-4300-A704-5F9152A401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335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celu zapewnienia odpowiedniej jakości leków przewidziano, że apteki będą obowiązane do całodobowego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monitorowania temperatury i wilgotności pomieszczeń, w których sporządza się leki recepturowe i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apteczne oraz produkty lecznicze homeopatyczne oraz w pomieszczeniach i urządzeniach chłodniczych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służących do p</a:t>
            </a:r>
          </a:p>
          <a:p>
            <a:r>
              <a:rPr lang="pl-PL" dirty="0"/>
              <a:t>Zgłaszanie zmian Legislacyjnych i aktywny udział w zgłaszaniu uwag do procedowanych aktów prawnych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8B08-1E2D-4300-A704-5F9152A401C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0530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67DB0-308A-043B-4600-55E1BFAC8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C0BBE10-08C7-CBF7-B3AB-EF25E47259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81DF711-535B-05AB-1557-4D7DF46F6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2.17 Opcjonalnie, można korzystać z archiwum w wersji papierowej (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 - funkcja przydatna, np. z przypadku planowanego zwrotu produktów lodówkowych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4F52094-5B55-685C-133D-7490C6A547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8B08-1E2D-4300-A704-5F9152A401C3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864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2.24 można opisać w procedurze</a:t>
            </a:r>
          </a:p>
          <a:p>
            <a:r>
              <a:rPr lang="pl-PL" dirty="0"/>
              <a:t>2.26 np. aby ustawić progi alarmowe lub ostrzegawcze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8B08-1E2D-4300-A704-5F9152A401C3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82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1.1 Pomocne przy awarii systemu, zaniku prądu itp..</a:t>
            </a:r>
          </a:p>
          <a:p>
            <a:r>
              <a:rPr lang="pl-PL" dirty="0"/>
              <a:t>1.2 pomiar wilgotności nie jest konieczny w lodówkach (na bazie projektu)</a:t>
            </a:r>
          </a:p>
          <a:p>
            <a:r>
              <a:rPr lang="pl-PL" dirty="0"/>
              <a:t>1.5 Rekomendowana</a:t>
            </a:r>
          </a:p>
          <a:p>
            <a:r>
              <a:rPr lang="pl-PL" dirty="0"/>
              <a:t>1.8 kamienica, skomplikowana </a:t>
            </a:r>
            <a:r>
              <a:rPr lang="pl-PL" dirty="0" err="1"/>
              <a:t>archhitektura</a:t>
            </a:r>
            <a:endParaRPr lang="pl-PL" dirty="0"/>
          </a:p>
          <a:p>
            <a:r>
              <a:rPr lang="pl-PL" dirty="0"/>
              <a:t>1.10 awaria lub przerwa w dostępie prądu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8B08-1E2D-4300-A704-5F9152A401C3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876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8B08-1E2D-4300-A704-5F9152A401C3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39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2.1 Linux, </a:t>
            </a:r>
            <a:r>
              <a:rPr lang="pl-PL" dirty="0" err="1"/>
              <a:t>MacOS</a:t>
            </a:r>
            <a:endParaRPr lang="pl-PL" dirty="0"/>
          </a:p>
          <a:p>
            <a:r>
              <a:rPr lang="pl-PL" dirty="0"/>
              <a:t>2.2 do decyzji – należy rozważyć jeden dodatkowy czujnik – na wypadek oddania do wzorcowania</a:t>
            </a:r>
          </a:p>
          <a:p>
            <a:r>
              <a:rPr lang="pl-PL" dirty="0"/>
              <a:t>2.7 opcjonalne, można też archiwizować w wersjach elektronicznych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8B08-1E2D-4300-A704-5F9152A401C3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2455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14A9F-B19D-2CA4-E8EC-EF6C908E1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FE97691-FCF3-C985-AF19-2D8A0ADA00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34D522D-8117-30F5-85FD-A6DCC0B67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2.15 – nazwy pomieszczeń </a:t>
            </a:r>
            <a:r>
              <a:rPr lang="pl-PL" dirty="0" err="1"/>
              <a:t>sa</a:t>
            </a:r>
            <a:r>
              <a:rPr lang="pl-PL" dirty="0"/>
              <a:t> niezbędne do dokumentacji warunków przechowywania zgodnie z rozporządzeniem, ewentualne można to </a:t>
            </a:r>
            <a:r>
              <a:rPr lang="pl-PL" dirty="0" err="1"/>
              <a:t>dopracyzować</a:t>
            </a:r>
            <a:r>
              <a:rPr lang="pl-PL"/>
              <a:t> w SOP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3BF4233-400B-1FA1-D61E-DAFC90230B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8B08-1E2D-4300-A704-5F9152A401C3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27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2ACE2-0509-5A40-089F-3D62F8FA9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92405FA-A793-6650-11E7-110F7CBF85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9A1DCB7-41DA-9715-7D0C-25F5599B5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D271148-7FDA-696B-EAB5-75E347301D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8B08-1E2D-4300-A704-5F9152A401C3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5854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54C94-C078-35A2-627D-4E869F0A3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85794BC-D6D1-31A8-8750-A131961DD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7700211-959E-FEC4-DAC6-35531B1FC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2.2 do decyzji – należy rozważyć jeden dodatkowy czujnik – na wypadek oddania do wzorcowania</a:t>
            </a:r>
          </a:p>
          <a:p>
            <a:r>
              <a:rPr lang="pl-PL" dirty="0"/>
              <a:t>2.7 opcjonalne, można też archiwizować w wersjach elektronicznych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84EE6F9-2C54-AD80-C7CB-40528356A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8B08-1E2D-4300-A704-5F9152A401C3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268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979FD-39F2-E9B5-6279-BD2FDDEBA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415FC61-CB17-9895-C702-5AC1B63857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E992671-9B7F-4971-CAEC-1F70DAC53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2.2 do decyzji – należy rozważyć jeden dodatkowy czujnik – na wypadek oddania do wzorcowania</a:t>
            </a:r>
          </a:p>
          <a:p>
            <a:r>
              <a:rPr lang="pl-PL" dirty="0"/>
              <a:t>2.7 opcjonalne, można też archiwizować w wersjach elektronicznych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5D8A161-23EC-5499-5A19-B2CBCA51B7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8B08-1E2D-4300-A704-5F9152A401C3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6326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A8D1A-0576-5F3B-C27B-4176D1D5C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229B77A-61EA-C949-7F84-526DCDA59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58B729E-CAA0-CA41-2FF1-6D9668545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D28458-94AD-3883-2208-5E477DE1A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8B08-1E2D-4300-A704-5F9152A401C3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547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80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0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76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40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95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76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62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63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86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19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1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71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37" r:id="rId6"/>
    <p:sldLayoutId id="2147483742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Background Fill">
            <a:extLst>
              <a:ext uri="{FF2B5EF4-FFF2-40B4-BE49-F238E27FC236}">
                <a16:creationId xmlns:a16="http://schemas.microsoft.com/office/drawing/2014/main" id="{F5404724-1B75-49DB-B99E-4C231BD27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Color Fill">
            <a:extLst>
              <a:ext uri="{FF2B5EF4-FFF2-40B4-BE49-F238E27FC236}">
                <a16:creationId xmlns:a16="http://schemas.microsoft.com/office/drawing/2014/main" id="{334ACBA0-A85C-42D9-A349-1D26A05EF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58AFB26-947B-4F94-9AD9-5CB33C015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6330" y="3727159"/>
            <a:ext cx="3583524" cy="3112264"/>
          </a:xfrm>
          <a:custGeom>
            <a:avLst/>
            <a:gdLst>
              <a:gd name="connsiteX0" fmla="*/ 0 w 3583524"/>
              <a:gd name="connsiteY0" fmla="*/ 0 h 3112264"/>
              <a:gd name="connsiteX1" fmla="*/ 1789130 w 3583524"/>
              <a:gd name="connsiteY1" fmla="*/ 0 h 3112264"/>
              <a:gd name="connsiteX2" fmla="*/ 3583524 w 3583524"/>
              <a:gd name="connsiteY2" fmla="*/ 1794393 h 3112264"/>
              <a:gd name="connsiteX3" fmla="*/ 3583524 w 3583524"/>
              <a:gd name="connsiteY3" fmla="*/ 3112264 h 3112264"/>
              <a:gd name="connsiteX4" fmla="*/ 585312 w 3583524"/>
              <a:gd name="connsiteY4" fmla="*/ 3112264 h 3112264"/>
              <a:gd name="connsiteX5" fmla="*/ 525562 w 3583524"/>
              <a:gd name="connsiteY5" fmla="*/ 3057960 h 3112264"/>
              <a:gd name="connsiteX6" fmla="*/ 0 w 3583524"/>
              <a:gd name="connsiteY6" fmla="*/ 1789129 h 311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3524" h="3112264">
                <a:moveTo>
                  <a:pt x="0" y="0"/>
                </a:moveTo>
                <a:lnTo>
                  <a:pt x="1789130" y="0"/>
                </a:lnTo>
                <a:cubicBezTo>
                  <a:pt x="2780157" y="0"/>
                  <a:pt x="3583524" y="803366"/>
                  <a:pt x="3583524" y="1794393"/>
                </a:cubicBezTo>
                <a:lnTo>
                  <a:pt x="3583524" y="3112264"/>
                </a:lnTo>
                <a:lnTo>
                  <a:pt x="585312" y="3112264"/>
                </a:lnTo>
                <a:lnTo>
                  <a:pt x="525562" y="3057960"/>
                </a:lnTo>
                <a:cubicBezTo>
                  <a:pt x="200842" y="2733240"/>
                  <a:pt x="0" y="2284642"/>
                  <a:pt x="0" y="1789129"/>
                </a:cubicBezTo>
                <a:close/>
              </a:path>
            </a:pathLst>
          </a:custGeom>
          <a:solidFill>
            <a:srgbClr val="FFFFFF"/>
          </a:solidFill>
          <a:ln w="38100" cap="flat">
            <a:solidFill>
              <a:srgbClr val="F7F7F7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8244E94-16FD-427F-94DE-234D993E2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750" y="3759056"/>
            <a:ext cx="12211115" cy="3100791"/>
            <a:chOff x="-7750" y="3759056"/>
            <a:chExt cx="12211115" cy="3100791"/>
          </a:xfrm>
        </p:grpSpPr>
        <p:sp>
          <p:nvSpPr>
            <p:cNvPr id="49" name="Graphic 9">
              <a:extLst>
                <a:ext uri="{FF2B5EF4-FFF2-40B4-BE49-F238E27FC236}">
                  <a16:creationId xmlns:a16="http://schemas.microsoft.com/office/drawing/2014/main" id="{F419423A-EAAD-4069-A4B1-8E49D9AE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7750" y="3759056"/>
              <a:ext cx="3100791" cy="310079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E544574-682A-4ADA-9208-15C527AD0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3295" y="4014948"/>
              <a:ext cx="511015" cy="51318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FE832F0-9DF7-4C2F-AD17-DDB472D76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59546" y="4421992"/>
              <a:ext cx="212276" cy="2122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0F8A0B-6ED1-4754-9CB2-D8CCCF1E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3411" y="4030194"/>
              <a:ext cx="819954" cy="995873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1">
                  <a:lumMod val="40000"/>
                  <a:lumOff val="6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53" name="Graphic 9">
              <a:extLst>
                <a:ext uri="{FF2B5EF4-FFF2-40B4-BE49-F238E27FC236}">
                  <a16:creationId xmlns:a16="http://schemas.microsoft.com/office/drawing/2014/main" id="{2012A4CF-57B4-48F9-81E4-344720ECA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029575" y="3817817"/>
              <a:ext cx="3036177" cy="303617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9">
              <a:extLst>
                <a:ext uri="{FF2B5EF4-FFF2-40B4-BE49-F238E27FC236}">
                  <a16:creationId xmlns:a16="http://schemas.microsoft.com/office/drawing/2014/main" id="{6FC2E30D-1C99-43A9-A9E1-9682168A7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192339" y="3965010"/>
              <a:ext cx="2710066" cy="2710066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6" name="Texture">
            <a:extLst>
              <a:ext uri="{FF2B5EF4-FFF2-40B4-BE49-F238E27FC236}">
                <a16:creationId xmlns:a16="http://schemas.microsoft.com/office/drawing/2014/main" id="{043A5B13-5691-4583-8441-C0C019945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6E202B2A-7654-F05D-A8C8-1E0B98319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76656"/>
            <a:ext cx="6816373" cy="22430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/>
              <a:t>Systemy do monitorowania warunków klimatycznych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E0BB4AFC-56AE-5D7B-1A60-1BA7127B5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7675" y="676656"/>
            <a:ext cx="4377998" cy="22430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/>
          </a:p>
          <a:p>
            <a:r>
              <a:rPr lang="en-US" sz="1900" err="1"/>
              <a:t>Sesja</a:t>
            </a:r>
            <a:r>
              <a:rPr lang="en-US" sz="1900"/>
              <a:t> </a:t>
            </a:r>
            <a:r>
              <a:rPr lang="en-US" sz="1900" err="1"/>
              <a:t>naukowo-szkoleniowa</a:t>
            </a:r>
            <a:r>
              <a:rPr lang="en-US" sz="1900"/>
              <a:t> </a:t>
            </a:r>
            <a:r>
              <a:rPr lang="en-US" sz="1900" err="1"/>
              <a:t>właścicieli</a:t>
            </a:r>
            <a:r>
              <a:rPr lang="en-US" sz="1900"/>
              <a:t> </a:t>
            </a:r>
            <a:r>
              <a:rPr lang="en-US" sz="1900" err="1"/>
              <a:t>aptek</a:t>
            </a:r>
            <a:r>
              <a:rPr lang="en-US" sz="1900"/>
              <a:t> </a:t>
            </a:r>
            <a:r>
              <a:rPr lang="en-US" sz="1900" err="1"/>
              <a:t>ogólnodostępnych</a:t>
            </a:r>
            <a:endParaRPr lang="en-US" sz="1900"/>
          </a:p>
          <a:p>
            <a:r>
              <a:rPr lang="en-US" sz="1900" err="1"/>
              <a:t>Augustów</a:t>
            </a:r>
            <a:r>
              <a:rPr lang="en-US" sz="1900"/>
              <a:t>, 11.10.2025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E399866-B7EE-9191-8F72-5BE4F9718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946" y="5037857"/>
            <a:ext cx="2425757" cy="87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50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FD320D-4330-5A29-769E-7E61CA2F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Plusy i minusy systemu offline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12A1BAE3-E779-73B1-3AB5-ADEE891EC6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125618"/>
              </p:ext>
            </p:extLst>
          </p:nvPr>
        </p:nvGraphicFramePr>
        <p:xfrm>
          <a:off x="457200" y="2097088"/>
          <a:ext cx="7685088" cy="407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8976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D6EB5F-6AB5-F456-4B42-89F9864F4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Systemy online – przykładowa architektura</a:t>
            </a:r>
          </a:p>
        </p:txBody>
      </p:sp>
      <p:pic>
        <p:nvPicPr>
          <p:cNvPr id="26" name="Symbol zastępczy zawartości 25">
            <a:extLst>
              <a:ext uri="{FF2B5EF4-FFF2-40B4-BE49-F238E27FC236}">
                <a16:creationId xmlns:a16="http://schemas.microsoft.com/office/drawing/2014/main" id="{F110CE82-94E6-4E7E-C39B-933C10630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376" y="5178238"/>
            <a:ext cx="1627632" cy="1394485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5C80E8D2-E72F-902D-36FE-5642E71327C3}"/>
              </a:ext>
            </a:extLst>
          </p:cNvPr>
          <p:cNvSpPr/>
          <p:nvPr/>
        </p:nvSpPr>
        <p:spPr>
          <a:xfrm>
            <a:off x="722376" y="3803904"/>
            <a:ext cx="1627632" cy="13075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Rejestrator 1 (lub czujnik plus rejestrator)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6C0D107-CE19-8483-AD26-08CFC3971ABD}"/>
              </a:ext>
            </a:extLst>
          </p:cNvPr>
          <p:cNvSpPr/>
          <p:nvPr/>
        </p:nvSpPr>
        <p:spPr>
          <a:xfrm>
            <a:off x="722376" y="2560320"/>
            <a:ext cx="1627632" cy="10515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Rejestrator 2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8CFA41E-EB38-8DBE-B64A-4768234EAD55}"/>
              </a:ext>
            </a:extLst>
          </p:cNvPr>
          <p:cNvSpPr/>
          <p:nvPr/>
        </p:nvSpPr>
        <p:spPr>
          <a:xfrm>
            <a:off x="3998708" y="3511296"/>
            <a:ext cx="1353312" cy="1600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Serwer</a:t>
            </a:r>
          </a:p>
          <a:p>
            <a:pPr algn="ctr"/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D09460C-01A3-8570-77AB-17561BD41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621" y="3564811"/>
            <a:ext cx="1068119" cy="125808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4958B08-061D-277B-9920-AFC5FBDD8E6B}"/>
              </a:ext>
            </a:extLst>
          </p:cNvPr>
          <p:cNvSpPr txBox="1"/>
          <p:nvPr/>
        </p:nvSpPr>
        <p:spPr>
          <a:xfrm>
            <a:off x="4299718" y="3246120"/>
            <a:ext cx="86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Serwer</a:t>
            </a: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71E5F5DD-6F45-0371-4BDD-4D19C009D663}"/>
              </a:ext>
            </a:extLst>
          </p:cNvPr>
          <p:cNvCxnSpPr/>
          <p:nvPr/>
        </p:nvCxnSpPr>
        <p:spPr>
          <a:xfrm>
            <a:off x="2709746" y="2988527"/>
            <a:ext cx="936703" cy="440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985B65E9-DEC8-EA32-5F48-5D04075BD162}"/>
              </a:ext>
            </a:extLst>
          </p:cNvPr>
          <p:cNvCxnSpPr/>
          <p:nvPr/>
        </p:nvCxnSpPr>
        <p:spPr>
          <a:xfrm flipV="1">
            <a:off x="2553629" y="4136837"/>
            <a:ext cx="1248937" cy="709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wal 14">
            <a:extLst>
              <a:ext uri="{FF2B5EF4-FFF2-40B4-BE49-F238E27FC236}">
                <a16:creationId xmlns:a16="http://schemas.microsoft.com/office/drawing/2014/main" id="{DB1C659E-1171-F2CE-F31A-AB16E74F43B3}"/>
              </a:ext>
            </a:extLst>
          </p:cNvPr>
          <p:cNvSpPr/>
          <p:nvPr/>
        </p:nvSpPr>
        <p:spPr>
          <a:xfrm>
            <a:off x="4032504" y="2230244"/>
            <a:ext cx="1627632" cy="8474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6D19384C-B428-951C-1BAB-FEF757505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526" y="2348205"/>
            <a:ext cx="717587" cy="685835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A7D8A4A-6FE4-AC6C-2116-11E6249C4D6A}"/>
              </a:ext>
            </a:extLst>
          </p:cNvPr>
          <p:cNvSpPr txBox="1"/>
          <p:nvPr/>
        </p:nvSpPr>
        <p:spPr>
          <a:xfrm>
            <a:off x="5660135" y="2469324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Modem (SIM)</a:t>
            </a:r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C8E1F508-C954-87BE-9B14-86DE7B1CD984}"/>
              </a:ext>
            </a:extLst>
          </p:cNvPr>
          <p:cNvCxnSpPr/>
          <p:nvPr/>
        </p:nvCxnSpPr>
        <p:spPr>
          <a:xfrm>
            <a:off x="5660136" y="4193854"/>
            <a:ext cx="7629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>
            <a:extLst>
              <a:ext uri="{FF2B5EF4-FFF2-40B4-BE49-F238E27FC236}">
                <a16:creationId xmlns:a16="http://schemas.microsoft.com/office/drawing/2014/main" id="{6F9E4C95-D295-D4FF-D995-1E44E2B367B8}"/>
              </a:ext>
            </a:extLst>
          </p:cNvPr>
          <p:cNvSpPr/>
          <p:nvPr/>
        </p:nvSpPr>
        <p:spPr>
          <a:xfrm>
            <a:off x="6779941" y="3803904"/>
            <a:ext cx="1353312" cy="7234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DFDEE22F-99C1-F9B9-C0A9-E6E98D081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982" y="3831506"/>
            <a:ext cx="1134183" cy="695889"/>
          </a:xfrm>
          <a:prstGeom prst="rect">
            <a:avLst/>
          </a:prstGeo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796C08AF-9649-3D56-D583-92168EE00B86}"/>
              </a:ext>
            </a:extLst>
          </p:cNvPr>
          <p:cNvSpPr txBox="1"/>
          <p:nvPr/>
        </p:nvSpPr>
        <p:spPr>
          <a:xfrm>
            <a:off x="6779941" y="3429000"/>
            <a:ext cx="163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Laptopy </a:t>
            </a:r>
          </a:p>
        </p:txBody>
      </p:sp>
      <p:cxnSp>
        <p:nvCxnSpPr>
          <p:cNvPr id="30" name="Łącznik prosty 29">
            <a:extLst>
              <a:ext uri="{FF2B5EF4-FFF2-40B4-BE49-F238E27FC236}">
                <a16:creationId xmlns:a16="http://schemas.microsoft.com/office/drawing/2014/main" id="{EDC85946-8B72-188B-213D-DFB523A971A9}"/>
              </a:ext>
            </a:extLst>
          </p:cNvPr>
          <p:cNvCxnSpPr/>
          <p:nvPr/>
        </p:nvCxnSpPr>
        <p:spPr>
          <a:xfrm>
            <a:off x="5256740" y="3077737"/>
            <a:ext cx="0" cy="351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E66E1272-D4C2-55DA-C805-99D6D3B5F2DC}"/>
              </a:ext>
            </a:extLst>
          </p:cNvPr>
          <p:cNvCxnSpPr/>
          <p:nvPr/>
        </p:nvCxnSpPr>
        <p:spPr>
          <a:xfrm>
            <a:off x="5660135" y="4822898"/>
            <a:ext cx="1017112" cy="472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rostokąt 32">
            <a:extLst>
              <a:ext uri="{FF2B5EF4-FFF2-40B4-BE49-F238E27FC236}">
                <a16:creationId xmlns:a16="http://schemas.microsoft.com/office/drawing/2014/main" id="{C066DE02-548B-5BB0-F4F1-9DCB5FDED489}"/>
              </a:ext>
            </a:extLst>
          </p:cNvPr>
          <p:cNvSpPr/>
          <p:nvPr/>
        </p:nvSpPr>
        <p:spPr>
          <a:xfrm>
            <a:off x="7017488" y="5295014"/>
            <a:ext cx="744279" cy="9498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CB7F5DC0-09AE-1AE4-5A73-3A48104E94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687" y="5392090"/>
            <a:ext cx="412771" cy="755689"/>
          </a:xfrm>
          <a:prstGeom prst="rect">
            <a:avLst/>
          </a:prstGeom>
        </p:spPr>
      </p:pic>
      <p:sp>
        <p:nvSpPr>
          <p:cNvPr id="36" name="pole tekstowe 35">
            <a:extLst>
              <a:ext uri="{FF2B5EF4-FFF2-40B4-BE49-F238E27FC236}">
                <a16:creationId xmlns:a16="http://schemas.microsoft.com/office/drawing/2014/main" id="{FAEDCB39-0954-4842-6A2B-4B0F5CE906C8}"/>
              </a:ext>
            </a:extLst>
          </p:cNvPr>
          <p:cNvSpPr txBox="1"/>
          <p:nvPr/>
        </p:nvSpPr>
        <p:spPr>
          <a:xfrm>
            <a:off x="6957970" y="4906918"/>
            <a:ext cx="86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Telefon</a:t>
            </a:r>
          </a:p>
        </p:txBody>
      </p:sp>
    </p:spTree>
    <p:extLst>
      <p:ext uri="{BB962C8B-B14F-4D97-AF65-F5344CB8AC3E}">
        <p14:creationId xmlns:p14="http://schemas.microsoft.com/office/powerpoint/2010/main" val="57149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388843-49E1-6E15-452B-D71D2747A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Plusy systemów online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E7EA64-4648-F49C-62B0-D1B76B1D4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3200" dirty="0"/>
              <a:t> Dostęp do danych w czasie rzeczywistym (przez aplikacje, przeglądarki)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200" dirty="0"/>
              <a:t>Automatyczne alarmy (SMS, e-mail)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200" dirty="0"/>
              <a:t>Przechowywanie danych w chmurze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200" dirty="0"/>
              <a:t>Skalowalność (można dodawać kolejne czujniki)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8590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2CFCDC-6EB1-03C1-EDD0-F1CD516F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Minusy systemów online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646503-F93E-2DFE-5875-ADD6B14AF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  <a:r>
              <a:rPr lang="pl-PL" sz="3200" dirty="0"/>
              <a:t>- Wyższy koszt wdrożenia</a:t>
            </a:r>
          </a:p>
          <a:p>
            <a:pPr marL="0" indent="0">
              <a:buNone/>
            </a:pPr>
            <a:r>
              <a:rPr lang="pl-PL" sz="3200" dirty="0"/>
              <a:t>- Wymagany stały dostęp do WI-FI, GSM</a:t>
            </a:r>
          </a:p>
          <a:p>
            <a:pPr marL="0" indent="0">
              <a:buNone/>
            </a:pPr>
            <a:r>
              <a:rPr lang="pl-PL" sz="3200" dirty="0"/>
              <a:t>- Zależność od zasilania i stabilności sieci (ryzyko można zmniejszyć podpinając np. serwer pod UPS lub inne </a:t>
            </a:r>
            <a:r>
              <a:rPr lang="pl-PL" sz="3200" dirty="0" err="1"/>
              <a:t>żródło</a:t>
            </a:r>
            <a:r>
              <a:rPr lang="pl-PL" sz="3200" dirty="0"/>
              <a:t> zasilania)</a:t>
            </a:r>
          </a:p>
          <a:p>
            <a:pPr marL="0" indent="0">
              <a:buNone/>
            </a:pPr>
            <a:r>
              <a:rPr lang="pl-PL" sz="3200" dirty="0"/>
              <a:t>- Możliwość cyberataków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9987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E53816-A940-0A95-25B0-958D7D6D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wybrać?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9A71DA-BDC0-0CD1-269B-14CFE459B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CB82D2F-DD72-5247-B6EF-0C59CF128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256" y="2651963"/>
            <a:ext cx="4330923" cy="26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15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EDE377-0594-696A-5CF1-798D76BC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Co wybrać?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664C10-8786-058A-DAC7-8003017CD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l-PL" sz="4000" dirty="0"/>
          </a:p>
          <a:p>
            <a:pPr marL="0" indent="0">
              <a:buNone/>
            </a:pPr>
            <a:endParaRPr lang="pl-PL" sz="4000" dirty="0"/>
          </a:p>
          <a:p>
            <a:pPr marL="0" indent="0">
              <a:buNone/>
            </a:pPr>
            <a:endParaRPr lang="pl-PL" sz="4000" dirty="0"/>
          </a:p>
          <a:p>
            <a:pPr marL="0" indent="0">
              <a:buNone/>
            </a:pPr>
            <a:r>
              <a:rPr lang="pl-PL" sz="4000" dirty="0"/>
              <a:t>URS (User </a:t>
            </a:r>
            <a:r>
              <a:rPr lang="pl-PL" sz="4000" dirty="0" err="1"/>
              <a:t>Requirements</a:t>
            </a:r>
            <a:r>
              <a:rPr lang="pl-PL" sz="4000" dirty="0"/>
              <a:t> </a:t>
            </a:r>
            <a:r>
              <a:rPr lang="pl-PL" sz="4000" dirty="0" err="1"/>
              <a:t>Specification</a:t>
            </a:r>
            <a:r>
              <a:rPr lang="pl-PL" sz="4000" dirty="0"/>
              <a:t>) – Specyfikacja wymagań użytkownika </a:t>
            </a:r>
          </a:p>
          <a:p>
            <a:pPr marL="0" indent="0">
              <a:buNone/>
            </a:pPr>
            <a:endParaRPr lang="pl-PL" sz="4000" dirty="0"/>
          </a:p>
          <a:p>
            <a:pPr marL="0" indent="0">
              <a:buNone/>
            </a:pPr>
            <a:r>
              <a:rPr lang="pl-PL" sz="3000" dirty="0"/>
              <a:t>Dokument opracowany przez zespół powołania przy OIA Warszawa (szpitalnicy, hurtownicy, właściciele aptek, osoby wspierające i pracujące w aptekach ogólnodostępnych) </a:t>
            </a:r>
          </a:p>
        </p:txBody>
      </p:sp>
    </p:spTree>
    <p:extLst>
      <p:ext uri="{BB962C8B-B14F-4D97-AF65-F5344CB8AC3E}">
        <p14:creationId xmlns:p14="http://schemas.microsoft.com/office/powerpoint/2010/main" val="3085409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3C7648-58C0-A335-B860-61053C7F6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 co jest URS 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66F5CD-4B53-F577-CF20-613C6F494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Aby </a:t>
            </a:r>
            <a:r>
              <a:rPr lang="pl-PL" b="1" dirty="0"/>
              <a:t>jasno zdefiniować wymagania użytkownika</a:t>
            </a:r>
            <a:r>
              <a:rPr lang="pl-PL" dirty="0"/>
              <a:t> – co system ma robić, jakie funkcje są potrzebne, jakie ograniczenia muszą być spełnione.</a:t>
            </a:r>
          </a:p>
          <a:p>
            <a:r>
              <a:rPr lang="pl-PL" dirty="0"/>
              <a:t>Żeby </a:t>
            </a:r>
            <a:r>
              <a:rPr lang="pl-PL" b="1" dirty="0"/>
              <a:t>uniknąć nieporozumień</a:t>
            </a:r>
            <a:r>
              <a:rPr lang="pl-PL" dirty="0"/>
              <a:t> między użytkownikiem a dostawcą / wykonawcą.</a:t>
            </a:r>
          </a:p>
          <a:p>
            <a:r>
              <a:rPr lang="pl-PL" dirty="0"/>
              <a:t>Stanowi </a:t>
            </a:r>
            <a:r>
              <a:rPr lang="pl-PL" b="1" dirty="0"/>
              <a:t>punkt odniesienia</a:t>
            </a:r>
            <a:r>
              <a:rPr lang="pl-PL" dirty="0"/>
              <a:t> dla dostawcy – do weryfikacji, czy wszystkie wymagania są spełnione</a:t>
            </a:r>
          </a:p>
          <a:p>
            <a:r>
              <a:rPr lang="pl-PL" dirty="0"/>
              <a:t>Ułatwia ocenę, czy końcowy produkt </a:t>
            </a:r>
            <a:r>
              <a:rPr lang="pl-PL" b="1" dirty="0"/>
              <a:t>spełnia rzeczywiste potrzeby użytkownika</a:t>
            </a:r>
            <a:r>
              <a:rPr lang="pl-PL" dirty="0"/>
              <a:t> (podstawa do akceptacji systemu).</a:t>
            </a:r>
          </a:p>
          <a:p>
            <a:r>
              <a:rPr lang="pl-PL" dirty="0"/>
              <a:t>W branżach regulowanych (np. farmacja) URS jest </a:t>
            </a:r>
            <a:r>
              <a:rPr lang="pl-PL" b="1" dirty="0"/>
              <a:t>obowiązkowym dokumentem</a:t>
            </a:r>
            <a:r>
              <a:rPr lang="pl-PL" dirty="0"/>
              <a:t> w procesie walidacji.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5875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779A88-E9F3-3045-64BE-2F8BAC6F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URS – zasady wypełniania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B4EBE3-C1E7-76F4-94B4-82ED9A2EE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D45B724-9588-71C1-98AE-540E2791D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096713"/>
            <a:ext cx="7697343" cy="333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97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D25A9-9D59-CEF4-7BB6-1FC093F54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6EBC20-08B1-47B5-4CE2-D911FAACC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URS – zasady wypełniania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6FE071-3090-FE47-7C34-E96BD462B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3600" dirty="0"/>
              <a:t>Składa się z dwóch modułów:</a:t>
            </a:r>
          </a:p>
          <a:p>
            <a:pPr marL="0" indent="0">
              <a:buNone/>
            </a:pPr>
            <a:endParaRPr lang="pl-PL" sz="3600" dirty="0"/>
          </a:p>
          <a:p>
            <a:pPr marL="514350" indent="-514350">
              <a:buAutoNum type="arabicPeriod"/>
            </a:pPr>
            <a:r>
              <a:rPr lang="pl-PL" sz="3200" dirty="0"/>
              <a:t>Dotyczący urządzeń (rejestratorów/czujników)</a:t>
            </a:r>
          </a:p>
          <a:p>
            <a:pPr marL="514350" indent="-514350">
              <a:buAutoNum type="arabicPeriod"/>
            </a:pPr>
            <a:endParaRPr lang="pl-PL" sz="3200" dirty="0"/>
          </a:p>
          <a:p>
            <a:pPr marL="0" indent="0">
              <a:buNone/>
            </a:pPr>
            <a:r>
              <a:rPr lang="pl-PL" sz="3200" dirty="0"/>
              <a:t>2. Dotyczące systemu software</a:t>
            </a:r>
          </a:p>
        </p:txBody>
      </p:sp>
    </p:spTree>
    <p:extLst>
      <p:ext uri="{BB962C8B-B14F-4D97-AF65-F5344CB8AC3E}">
        <p14:creationId xmlns:p14="http://schemas.microsoft.com/office/powerpoint/2010/main" val="146237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AAC58F-54FC-FF70-177F-A9C2249BB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Czujnik, rejestrator?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52E913-4F2B-240D-F33A-D54C4B40E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sz="2800" dirty="0"/>
          </a:p>
          <a:p>
            <a:r>
              <a:rPr lang="pl-PL" dirty="0"/>
              <a:t>Reje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                                                     Rejestratory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9351484-7B97-EC8D-3775-01471752D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D4D4AB6-E107-80D3-6ECA-7FD6858B0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52194"/>
            <a:ext cx="1301817" cy="168283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8D94E05-3C7E-8FD5-6F66-341198A5F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287" y="1152194"/>
            <a:ext cx="2330570" cy="150502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3F178ED3-B704-C36D-CDC8-53B1F6F1D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83" y="1644578"/>
            <a:ext cx="4134062" cy="2806844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8959121A-3014-9C11-E10C-EA491EC3C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609" y="4802823"/>
            <a:ext cx="1149409" cy="175904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82C4C11A-12A1-1D58-C44A-337B036B0F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1788" y="4802823"/>
            <a:ext cx="1128099" cy="1704683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E14D808-0A2D-43C5-21B2-A8C3F102A95A}"/>
              </a:ext>
            </a:extLst>
          </p:cNvPr>
          <p:cNvSpPr txBox="1"/>
          <p:nvPr/>
        </p:nvSpPr>
        <p:spPr>
          <a:xfrm>
            <a:off x="6564086" y="3298371"/>
            <a:ext cx="1194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Czujniki</a:t>
            </a:r>
          </a:p>
        </p:txBody>
      </p:sp>
    </p:spTree>
    <p:extLst>
      <p:ext uri="{BB962C8B-B14F-4D97-AF65-F5344CB8AC3E}">
        <p14:creationId xmlns:p14="http://schemas.microsoft.com/office/powerpoint/2010/main" val="3311217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32FCEE-1533-8BBE-2FDF-7732CA7BF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regulacji prawnych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5DFFF4-27CC-BF0E-76C3-91DFC253E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ROZPORZĄDZENIE MINISTRA ZDROWIA z dnia 27 października 2022 r. w sprawie podstawowych warunków prowadzenia apteki – termin na dostosowanie się 12 miesięcy (01.12.2023)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ROZPORZĄDZENIE MINISTRA ZDROWIA z dnia 11 kwietnia 2023 r. zmieniające rozporządzenie w sprawie podstawowych warunków prowadzenia apteki – wydłużenie terminu do 36 miesięcy (01.12.2025)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Projekt z dnia 30 czerwca 2025 r zmieniające rozporządzenie w sprawie podstawowych warunków prowadzenia apteki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/>
              <a:t> ??????????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8D45B03-69E5-88BC-AC7C-939470340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216" y="5470125"/>
            <a:ext cx="2451047" cy="88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80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E5AED9-C5D6-5F75-26A9-31329A937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85037" cy="834180"/>
          </a:xfrm>
        </p:spPr>
        <p:txBody>
          <a:bodyPr/>
          <a:lstStyle/>
          <a:p>
            <a:r>
              <a:rPr lang="pl-PL" dirty="0"/>
              <a:t>URS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E3E873-5CA9-EFF1-7DF7-840ABAAD9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DA63025-38BA-88E8-BB06-DEF181195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02229"/>
            <a:ext cx="7903029" cy="5015069"/>
          </a:xfrm>
          <a:prstGeom prst="rect">
            <a:avLst/>
          </a:prstGeom>
        </p:spPr>
      </p:pic>
      <p:sp>
        <p:nvSpPr>
          <p:cNvPr id="6" name="Dymek mowy: owalny 5">
            <a:extLst>
              <a:ext uri="{FF2B5EF4-FFF2-40B4-BE49-F238E27FC236}">
                <a16:creationId xmlns:a16="http://schemas.microsoft.com/office/drawing/2014/main" id="{39136E3E-83F1-5328-505D-7D9BEAA1573E}"/>
              </a:ext>
            </a:extLst>
          </p:cNvPr>
          <p:cNvSpPr/>
          <p:nvPr/>
        </p:nvSpPr>
        <p:spPr>
          <a:xfrm>
            <a:off x="6308651" y="4642884"/>
            <a:ext cx="1594884" cy="581246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Uwaga na sygnał</a:t>
            </a:r>
          </a:p>
        </p:txBody>
      </p:sp>
    </p:spTree>
    <p:extLst>
      <p:ext uri="{BB962C8B-B14F-4D97-AF65-F5344CB8AC3E}">
        <p14:creationId xmlns:p14="http://schemas.microsoft.com/office/powerpoint/2010/main" val="3106388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D6CEC5-C888-F9BA-FF04-7A5393A7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URS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78F518-0FC1-92DA-5BBC-1B61081C1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355" y="2645229"/>
            <a:ext cx="7985531" cy="1916374"/>
          </a:xfrm>
          <a:prstGeom prst="rect">
            <a:avLst/>
          </a:prstGeom>
        </p:spPr>
      </p:pic>
      <p:sp>
        <p:nvSpPr>
          <p:cNvPr id="6" name="Dymek mowy: owalny 5">
            <a:extLst>
              <a:ext uri="{FF2B5EF4-FFF2-40B4-BE49-F238E27FC236}">
                <a16:creationId xmlns:a16="http://schemas.microsoft.com/office/drawing/2014/main" id="{6D5675E9-3B0F-797B-6309-0D950CB2BA7C}"/>
              </a:ext>
            </a:extLst>
          </p:cNvPr>
          <p:cNvSpPr/>
          <p:nvPr/>
        </p:nvSpPr>
        <p:spPr>
          <a:xfrm>
            <a:off x="7067107" y="1878419"/>
            <a:ext cx="1566530" cy="964018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PCA=/ sprawny rejestrator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1B8BA75-8559-29A8-1BB1-5580FD493621}"/>
              </a:ext>
            </a:extLst>
          </p:cNvPr>
          <p:cNvSpPr/>
          <p:nvPr/>
        </p:nvSpPr>
        <p:spPr>
          <a:xfrm>
            <a:off x="8980967" y="2445488"/>
            <a:ext cx="2055628" cy="13609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Można uszczegółowić, np. różnica nie większa niż 0,5C</a:t>
            </a:r>
          </a:p>
        </p:txBody>
      </p:sp>
    </p:spTree>
    <p:extLst>
      <p:ext uri="{BB962C8B-B14F-4D97-AF65-F5344CB8AC3E}">
        <p14:creationId xmlns:p14="http://schemas.microsoft.com/office/powerpoint/2010/main" val="2151937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A3BC2-AD91-5D3C-6B08-D8BC70703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8A6895-2494-32B3-261D-BE3BB492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85037" cy="607858"/>
          </a:xfrm>
        </p:spPr>
        <p:txBody>
          <a:bodyPr>
            <a:normAutofit fontScale="90000"/>
          </a:bodyPr>
          <a:lstStyle/>
          <a:p>
            <a:r>
              <a:rPr lang="pl-PL" dirty="0"/>
              <a:t>URS</a:t>
            </a:r>
          </a:p>
        </p:txBody>
      </p:sp>
      <p:sp>
        <p:nvSpPr>
          <p:cNvPr id="9" name="Dymek mowy: owalny 8">
            <a:extLst>
              <a:ext uri="{FF2B5EF4-FFF2-40B4-BE49-F238E27FC236}">
                <a16:creationId xmlns:a16="http://schemas.microsoft.com/office/drawing/2014/main" id="{99DB0619-84C5-733C-3B50-32957A11BDFB}"/>
              </a:ext>
            </a:extLst>
          </p:cNvPr>
          <p:cNvSpPr/>
          <p:nvPr/>
        </p:nvSpPr>
        <p:spPr>
          <a:xfrm>
            <a:off x="8227424" y="1702555"/>
            <a:ext cx="2575034" cy="788316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1 dodatkowy czujnik, wzorcowanie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BAE6DBB-4C01-0F4C-178F-7E52CD4D9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56366"/>
            <a:ext cx="7347857" cy="5113865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F33D476-8A75-F710-9CCF-B042B903C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6023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43738-4A5C-0A2A-8012-D96C6049F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DFBC46-4905-9572-40EC-9DE26747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D697F9B-EFAE-CDBE-1D47-7BC3486BA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98E9ACD-3308-FA29-942F-A84E2E33C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20687"/>
            <a:ext cx="7598229" cy="37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41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93428-8B8E-27B7-5C41-3E0710ACC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390865-55BB-23AC-772F-94648AEC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ymbol zastępczy zawartości 3">
                <a:extLst>
                  <a:ext uri="{FF2B5EF4-FFF2-40B4-BE49-F238E27FC236}">
                    <a16:creationId xmlns:a16="http://schemas.microsoft.com/office/drawing/2014/main" id="{659A09E3-3BB9-2ADF-FA88-264CABC8F8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pl-PL" b="1" dirty="0"/>
                  <a:t>MKT = </a:t>
                </a:r>
                <a:r>
                  <a:rPr lang="pl-PL" b="1" dirty="0" err="1"/>
                  <a:t>Mean</a:t>
                </a:r>
                <a:r>
                  <a:rPr lang="pl-PL" b="1" dirty="0"/>
                  <a:t> </a:t>
                </a:r>
                <a:r>
                  <a:rPr lang="pl-PL" b="1" dirty="0" err="1"/>
                  <a:t>Kinetic</a:t>
                </a:r>
                <a:r>
                  <a:rPr lang="pl-PL" b="1" dirty="0"/>
                  <a:t> </a:t>
                </a:r>
                <a:r>
                  <a:rPr lang="pl-PL" b="1" dirty="0" err="1"/>
                  <a:t>Temperature</a:t>
                </a:r>
                <a:r>
                  <a:rPr lang="pl-PL" b="1" dirty="0"/>
                  <a:t> (Średnia Temperatura Kinetyczna)</a:t>
                </a:r>
              </a:p>
              <a:p>
                <a:pPr marL="0" indent="0">
                  <a:buNone/>
                </a:pPr>
                <a:r>
                  <a:rPr lang="pl-PL" dirty="0"/>
                  <a:t> najprostszym ujęciu MKT jest stałą temperaturą, która symuluje skutki fluktuacji temperatury w ustalonym przedziale czasu. MKT różni się od średniej arytmetycznej tym, że przy jej obliczaniu różne temperatury skutkują odmienną wagą poszczególnych składników. </a:t>
                </a:r>
              </a:p>
              <a:p>
                <a:pPr marL="0" indent="0">
                  <a:buNone/>
                </a:pPr>
                <a:r>
                  <a:rPr lang="pl-PL" b="1" dirty="0"/>
                  <a:t>Wzór (upraszczając):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>
                          <a:latin typeface="Cambria Math" panose="02040503050406030204" pitchFamily="18" charset="0"/>
                        </a:rPr>
                        <m:t>𝑀𝐾𝑇</m:t>
                      </m:r>
                      <m:r>
                        <a:rPr lang="pl-PL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l-PL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nary>
                                        <m:naryPr>
                                          <m:chr m:val="∑"/>
                                          <m:grow m:val="on"/>
                                          <m:subHide m:val="on"/>
                                          <m:supHide m:val="on"/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p>
                                            <m:sSupPr>
                                              <m:ctrlPr>
                                                <a:rPr lang="ar-A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ar-AE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ar-AE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ar-AE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l-GR">
                                                      <a:latin typeface="Cambria Math" panose="02040503050406030204" pitchFamily="18" charset="0"/>
                                                    </a:rPr>
                                                    <m:t>Δ</m:t>
                                                  </m:r>
                                                  <m:r>
                                                    <a:rPr lang="el-GR" i="1">
                                                      <a:latin typeface="Cambria Math" panose="02040503050406030204" pitchFamily="18" charset="0"/>
                                                    </a:rPr>
                                                    <m:t>𝐻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ar-AE" i="1"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  <m:r>
                                                    <a:rPr lang="ar-AE">
                                                      <a:latin typeface="Cambria Math" panose="02040503050406030204" pitchFamily="18" charset="0"/>
                                                    </a:rPr>
                                                    <m:t>⋅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ar-AE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ar-AE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ar-AE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sup>
                                          </m:sSup>
                                        </m:e>
                                      </m:nary>
                                    </m:num>
                                    <m:den>
                                      <m: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ar-AE" dirty="0"/>
              </a:p>
              <a:p>
                <a:r>
                  <a:rPr lang="pl-PL" dirty="0"/>
                  <a:t>gdzie:</a:t>
                </a:r>
              </a:p>
              <a:p>
                <a:pPr marL="0" indent="0">
                  <a:buNone/>
                </a:pPr>
                <a:r>
                  <a:rPr lang="el-GR" b="1" dirty="0"/>
                  <a:t>Δ</a:t>
                </a:r>
                <a:r>
                  <a:rPr lang="pl-PL" b="1" dirty="0"/>
                  <a:t>H</a:t>
                </a:r>
                <a:r>
                  <a:rPr lang="pl-PL" dirty="0"/>
                  <a:t> – energia aktywacji reakcji (najczęściej przyjmuje się wartość standardową ok. 83,144 </a:t>
                </a:r>
                <a:r>
                  <a:rPr lang="pl-PL" dirty="0" err="1"/>
                  <a:t>kJ</a:t>
                </a:r>
                <a:r>
                  <a:rPr lang="pl-PL" dirty="0"/>
                  <a:t>/mol w obliczeniach farmaceutycznych),</a:t>
                </a:r>
              </a:p>
              <a:p>
                <a:pPr marL="0" indent="0">
                  <a:buNone/>
                </a:pPr>
                <a:r>
                  <a:rPr lang="pl-PL" b="1" dirty="0"/>
                  <a:t>R</a:t>
                </a:r>
                <a:r>
                  <a:rPr lang="pl-PL" dirty="0"/>
                  <a:t> – stała gazowa,</a:t>
                </a:r>
              </a:p>
              <a:p>
                <a:pPr marL="0" indent="0">
                  <a:buNone/>
                </a:pPr>
                <a:r>
                  <a:rPr lang="pl-PL" b="1" u="sng" dirty="0"/>
                  <a:t>Tᵢ</a:t>
                </a:r>
                <a:r>
                  <a:rPr lang="pl-PL" u="sng" dirty="0"/>
                  <a:t> – temperatura w kelwinach w danym punkcie pomiaru</a:t>
                </a:r>
                <a:r>
                  <a:rPr lang="pl-PL" dirty="0"/>
                  <a:t>,</a:t>
                </a:r>
              </a:p>
              <a:p>
                <a:pPr marL="0" indent="0">
                  <a:buNone/>
                </a:pPr>
                <a:r>
                  <a:rPr lang="pl-PL" b="1" u="sng" dirty="0"/>
                  <a:t>n</a:t>
                </a:r>
                <a:r>
                  <a:rPr lang="pl-PL" u="sng" dirty="0"/>
                  <a:t> – liczba pomiarów</a:t>
                </a:r>
                <a:r>
                  <a:rPr lang="pl-PL" dirty="0"/>
                  <a:t>.</a:t>
                </a: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4" name="Symbol zastępczy zawartości 3">
                <a:extLst>
                  <a:ext uri="{FF2B5EF4-FFF2-40B4-BE49-F238E27FC236}">
                    <a16:creationId xmlns:a16="http://schemas.microsoft.com/office/drawing/2014/main" id="{659A09E3-3BB9-2ADF-FA88-264CABC8F8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76" t="-2242" r="-476" b="-23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104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CC0CA-688D-47E4-AAA1-DFBC472E0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652B6-BC91-0DAE-6733-9973C37CA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0987215-8EA9-D829-C88C-71B25B77E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Przykład praktyczny</a:t>
            </a:r>
          </a:p>
          <a:p>
            <a:r>
              <a:rPr lang="pl-PL" dirty="0"/>
              <a:t>Lek powinien być przechowywany w </a:t>
            </a:r>
            <a:r>
              <a:rPr lang="pl-PL" b="1" dirty="0"/>
              <a:t>15–25 °C</a:t>
            </a:r>
            <a:r>
              <a:rPr lang="pl-PL" dirty="0"/>
              <a:t>.</a:t>
            </a:r>
          </a:p>
          <a:p>
            <a:r>
              <a:rPr lang="pl-PL" dirty="0"/>
              <a:t>W transporcie przez 3 dni były temperatury: 24 °C, 25 °C, ale przez 2 godziny nastąpił skok do 32 °C.</a:t>
            </a:r>
          </a:p>
          <a:p>
            <a:r>
              <a:rPr lang="pl-PL" dirty="0"/>
              <a:t>Zwykła średnia arytmetyczna ≈ 25 °C → wygląda w normie.</a:t>
            </a:r>
          </a:p>
          <a:p>
            <a:r>
              <a:rPr lang="pl-PL" b="1" dirty="0"/>
              <a:t>MKT</a:t>
            </a:r>
            <a:r>
              <a:rPr lang="pl-PL" dirty="0"/>
              <a:t> może wyjść np. 27 °C → co daje sygnał, że przekroczenie było istotne dla stabilności.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1076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42956-4BAF-03CF-B7BA-0D4C7C057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420857-8B9C-027B-A722-0259997AD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URS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5B455D6-198F-84A2-3C4E-AF2AB17A1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604" y="799654"/>
            <a:ext cx="8092228" cy="52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41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43E94-152E-29C9-4DB1-F8C01A77C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7CE3F1-B063-A6A9-F4B6-BE8A97356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0FA482F-21AC-3355-4C61-B220F4DB4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89A33DF-51F2-2FF8-94CB-637169A0F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28" y="2873829"/>
            <a:ext cx="8412635" cy="156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19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66A444-6E87-659F-3499-8A74067D3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MKT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BB83C8-D65F-2492-1353-56B61214A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6A2E24A-ECF3-23B0-49EC-E8B33DC5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94" y="2405742"/>
            <a:ext cx="10523741" cy="237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19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5A0EA-92A9-84A2-FD08-B5C760D7A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7EE927-734B-3F4B-445D-4466E613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E195F99-8B60-15FF-7113-2DE2A3DF7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5D11B72-4D22-B1C8-1F37-36E18C477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2721429"/>
            <a:ext cx="7756238" cy="214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36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olor Fill">
            <a:extLst>
              <a:ext uri="{FF2B5EF4-FFF2-40B4-BE49-F238E27FC236}">
                <a16:creationId xmlns:a16="http://schemas.microsoft.com/office/drawing/2014/main" id="{3FFB0B4B-B126-43E0-A25C-BA5634332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5458D83-9222-44EE-A1B7-C500910CA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49180" y="-1190"/>
            <a:ext cx="4263283" cy="6859190"/>
            <a:chOff x="7649180" y="-1190"/>
            <a:chExt cx="4263283" cy="685919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4DBE9CF-1CAE-4505-95C1-A884EE3B91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02463" y="453951"/>
              <a:ext cx="608046" cy="6080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Graphic 18">
              <a:extLst>
                <a:ext uri="{FF2B5EF4-FFF2-40B4-BE49-F238E27FC236}">
                  <a16:creationId xmlns:a16="http://schemas.microsoft.com/office/drawing/2014/main" id="{941A5848-6221-4751-BD3F-FB6615B5C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49180" y="4581409"/>
              <a:ext cx="856614" cy="1305524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E482FC7-2DD4-4C7D-A2D2-5CBE9D4CA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66922" y="5224794"/>
              <a:ext cx="439469" cy="43946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CE3AC6B-38A6-4E6F-A9DA-665609D7F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14482" y="-1190"/>
              <a:ext cx="3597981" cy="1501977"/>
            </a:xfrm>
            <a:custGeom>
              <a:avLst/>
              <a:gdLst>
                <a:gd name="connsiteX0" fmla="*/ 0 w 3597981"/>
                <a:gd name="connsiteY0" fmla="*/ 0 h 1501977"/>
                <a:gd name="connsiteX1" fmla="*/ 3597981 w 3597981"/>
                <a:gd name="connsiteY1" fmla="*/ 0 h 1501977"/>
                <a:gd name="connsiteX2" fmla="*/ 3590068 w 3597981"/>
                <a:gd name="connsiteY2" fmla="*/ 51850 h 1501977"/>
                <a:gd name="connsiteX3" fmla="*/ 1810819 w 3597981"/>
                <a:gd name="connsiteY3" fmla="*/ 1501977 h 1501977"/>
                <a:gd name="connsiteX4" fmla="*/ 0 w 3597981"/>
                <a:gd name="connsiteY4" fmla="*/ 1501977 h 150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7981" h="1501977">
                  <a:moveTo>
                    <a:pt x="0" y="0"/>
                  </a:moveTo>
                  <a:lnTo>
                    <a:pt x="3597981" y="0"/>
                  </a:lnTo>
                  <a:lnTo>
                    <a:pt x="3590068" y="51850"/>
                  </a:lnTo>
                  <a:cubicBezTo>
                    <a:pt x="3420721" y="879443"/>
                    <a:pt x="2688479" y="1501977"/>
                    <a:pt x="1810819" y="1501977"/>
                  </a:cubicBezTo>
                  <a:lnTo>
                    <a:pt x="0" y="1501977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172E9C8-35A3-478D-B6DC-7BD83B312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8140" y="5358009"/>
              <a:ext cx="3597678" cy="1499991"/>
            </a:xfrm>
            <a:custGeom>
              <a:avLst/>
              <a:gdLst>
                <a:gd name="connsiteX0" fmla="*/ 1786859 w 3597678"/>
                <a:gd name="connsiteY0" fmla="*/ 0 h 1499991"/>
                <a:gd name="connsiteX1" fmla="*/ 3597678 w 3597678"/>
                <a:gd name="connsiteY1" fmla="*/ 0 h 1499991"/>
                <a:gd name="connsiteX2" fmla="*/ 3597678 w 3597678"/>
                <a:gd name="connsiteY2" fmla="*/ 1499991 h 1499991"/>
                <a:gd name="connsiteX3" fmla="*/ 0 w 3597678"/>
                <a:gd name="connsiteY3" fmla="*/ 1499991 h 1499991"/>
                <a:gd name="connsiteX4" fmla="*/ 7610 w 3597678"/>
                <a:gd name="connsiteY4" fmla="*/ 1450127 h 1499991"/>
                <a:gd name="connsiteX5" fmla="*/ 1786859 w 3597678"/>
                <a:gd name="connsiteY5" fmla="*/ 0 h 149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7678" h="1499991">
                  <a:moveTo>
                    <a:pt x="1786859" y="0"/>
                  </a:moveTo>
                  <a:lnTo>
                    <a:pt x="3597678" y="0"/>
                  </a:lnTo>
                  <a:lnTo>
                    <a:pt x="3597678" y="1499991"/>
                  </a:lnTo>
                  <a:lnTo>
                    <a:pt x="0" y="1499991"/>
                  </a:lnTo>
                  <a:lnTo>
                    <a:pt x="7610" y="1450127"/>
                  </a:lnTo>
                  <a:cubicBezTo>
                    <a:pt x="176957" y="622534"/>
                    <a:pt x="909198" y="0"/>
                    <a:pt x="178685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9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7FF8A6E-6B2F-BBEE-636A-A24A09A4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>
            <a:normAutofit/>
          </a:bodyPr>
          <a:lstStyle/>
          <a:p>
            <a:r>
              <a:rPr lang="pl-PL" sz="2100" dirty="0"/>
              <a:t>ROZPORZĄDZENIE MINISTRA ZDROWIA z dnia 27 października 2022 r. w sprawie podstawowych warunków prowadzenia apteki</a:t>
            </a:r>
            <a:br>
              <a:rPr lang="pl-PL" sz="2100" dirty="0"/>
            </a:br>
            <a:endParaRPr lang="pl-PL" sz="2100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F371DF6-4060-B8B9-AF02-EF3C857BDB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224947"/>
              </p:ext>
            </p:extLst>
          </p:nvPr>
        </p:nvGraphicFramePr>
        <p:xfrm>
          <a:off x="457200" y="1600200"/>
          <a:ext cx="8730343" cy="4920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4653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375480-D9AE-589A-4C74-0F83117F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URS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2D7B5EE-2556-04A0-6325-CD23C0FAE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2606" y="2298412"/>
            <a:ext cx="7954223" cy="347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49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39D099-A979-6CE6-1053-A5C6878A6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8" y="337456"/>
            <a:ext cx="7685037" cy="937698"/>
          </a:xfrm>
        </p:spPr>
        <p:txBody>
          <a:bodyPr/>
          <a:lstStyle/>
          <a:p>
            <a:r>
              <a:rPr lang="pl-PL" dirty="0"/>
              <a:t>URS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5C7C43-4A72-CA0F-C561-F469ADC41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Progi alarmowe – 2-8</a:t>
            </a:r>
            <a:r>
              <a:rPr lang="pl-PL" sz="4000" dirty="0"/>
              <a:t>°</a:t>
            </a:r>
            <a:r>
              <a:rPr lang="pl-PL" sz="3600" dirty="0"/>
              <a:t>C – wymóg prawny (prawdopodobnie)</a:t>
            </a:r>
          </a:p>
          <a:p>
            <a:r>
              <a:rPr lang="pl-PL" sz="3600" dirty="0"/>
              <a:t>Progi ostrzegawcze/</a:t>
            </a:r>
            <a:r>
              <a:rPr lang="pl-PL" sz="3600" dirty="0" err="1"/>
              <a:t>prealarmy</a:t>
            </a:r>
            <a:r>
              <a:rPr lang="pl-PL" sz="3600" dirty="0"/>
              <a:t> np. 2,5°C - 7,5 °C – opcja w wielu systemach – pozwala zapobiec przekroczeniom</a:t>
            </a:r>
          </a:p>
        </p:txBody>
      </p:sp>
    </p:spTree>
    <p:extLst>
      <p:ext uri="{BB962C8B-B14F-4D97-AF65-F5344CB8AC3E}">
        <p14:creationId xmlns:p14="http://schemas.microsoft.com/office/powerpoint/2010/main" val="998488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6DC1D-D7BA-3783-9E2B-5794D1C9D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85261D-81D7-8A5D-84D3-A4FE6F49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3872B5-9EDC-7864-6C5C-05CD240AC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Progi alarmowe – 2-8</a:t>
            </a:r>
            <a:r>
              <a:rPr lang="pl-PL" sz="4000" dirty="0"/>
              <a:t>°</a:t>
            </a:r>
            <a:r>
              <a:rPr lang="pl-PL" sz="3600" dirty="0"/>
              <a:t>C – wymóg prawny</a:t>
            </a:r>
          </a:p>
          <a:p>
            <a:r>
              <a:rPr lang="pl-PL" sz="3600" dirty="0"/>
              <a:t>Progi ostrzegawcze/</a:t>
            </a:r>
            <a:r>
              <a:rPr lang="pl-PL" sz="3600" dirty="0" err="1"/>
              <a:t>prealarmy</a:t>
            </a:r>
            <a:r>
              <a:rPr lang="pl-PL" sz="3600" dirty="0"/>
              <a:t> np. 2,5°C - 7,5 °C – opcja w wielu systemach – pozwala zapobiec przekroczeniom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ECA5E43-2706-6D2B-B612-F3D668E10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33" y="1993612"/>
            <a:ext cx="6638444" cy="35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59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3B37E3-9343-5456-D0CD-D67E9059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URS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0B1F2BC-8CE9-0ADC-4149-AEDA1BC99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01" y="2638347"/>
            <a:ext cx="7223599" cy="355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10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A1BED0-F8D1-B8BA-CC99-34A90655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5F927A-2C9F-CB90-CE60-1A4504D63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7A8678C-80C6-94CB-60DC-4E07309E0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74" y="2795302"/>
            <a:ext cx="7685037" cy="22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67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E5472-C47D-A8E6-BB62-52F30EC58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0C2924-09A2-94F7-116E-B37A7D71D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AE4E38-4127-D9F9-A18E-9159D23E3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Dziękuję za uwagę</a:t>
            </a:r>
          </a:p>
          <a:p>
            <a:pPr marL="0" indent="0">
              <a:buNone/>
            </a:pPr>
            <a:r>
              <a:rPr lang="pl-PL"/>
              <a:t>Marta Byliniak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58732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78EF3B-B314-8524-EF8B-205F9BCE0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Background Fill">
            <a:extLst>
              <a:ext uri="{FF2B5EF4-FFF2-40B4-BE49-F238E27FC236}">
                <a16:creationId xmlns:a16="http://schemas.microsoft.com/office/drawing/2014/main" id="{634DFD11-939A-0E11-95E8-16B1BFF07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lor Fill">
            <a:extLst>
              <a:ext uri="{FF2B5EF4-FFF2-40B4-BE49-F238E27FC236}">
                <a16:creationId xmlns:a16="http://schemas.microsoft.com/office/drawing/2014/main" id="{3F098C64-2498-10E6-178D-C9EBA225C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965940-39FF-C4FB-7A0F-0FC0457ED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5972" y="-1"/>
            <a:ext cx="4112311" cy="6858001"/>
            <a:chOff x="7935972" y="-1"/>
            <a:chExt cx="4112311" cy="68580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55C87CC-3EAA-BBB9-9BF2-9B6800CAB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0769" y="756967"/>
              <a:ext cx="438100" cy="4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Graphic 18">
              <a:extLst>
                <a:ext uri="{FF2B5EF4-FFF2-40B4-BE49-F238E27FC236}">
                  <a16:creationId xmlns:a16="http://schemas.microsoft.com/office/drawing/2014/main" id="{7177E3E1-1A54-D2B3-FE79-E6DA62992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5972" y="4013148"/>
              <a:ext cx="813897" cy="124042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227FB6A5-4523-15C9-EF60-F8B1BE551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796"/>
              <a:ext cx="3518852" cy="351885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8862A21-7DA0-EBAC-60FA-1337FF77DC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2156" y="4526823"/>
              <a:ext cx="260714" cy="260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609F0C01-79A6-6716-2284-6F2B682C9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157"/>
              <a:ext cx="3540249" cy="354024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F8C698-4C66-2194-B60D-1F51C10FA2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4793253"/>
              <a:ext cx="3518852" cy="2064747"/>
            </a:xfrm>
            <a:custGeom>
              <a:avLst/>
              <a:gdLst>
                <a:gd name="connsiteX0" fmla="*/ 1762010 w 3518852"/>
                <a:gd name="connsiteY0" fmla="*/ 0 h 2212102"/>
                <a:gd name="connsiteX1" fmla="*/ 3518852 w 3518852"/>
                <a:gd name="connsiteY1" fmla="*/ 0 h 2212102"/>
                <a:gd name="connsiteX2" fmla="*/ 3518852 w 3518852"/>
                <a:gd name="connsiteY2" fmla="*/ 1747195 h 2212102"/>
                <a:gd name="connsiteX3" fmla="*/ 3483055 w 3518852"/>
                <a:gd name="connsiteY3" fmla="*/ 2100355 h 2212102"/>
                <a:gd name="connsiteX4" fmla="*/ 3454163 w 3518852"/>
                <a:gd name="connsiteY4" fmla="*/ 2212102 h 2212102"/>
                <a:gd name="connsiteX5" fmla="*/ 0 w 3518852"/>
                <a:gd name="connsiteY5" fmla="*/ 2212102 h 2212102"/>
                <a:gd name="connsiteX6" fmla="*/ 0 w 3518852"/>
                <a:gd name="connsiteY6" fmla="*/ 1752335 h 2212102"/>
                <a:gd name="connsiteX7" fmla="*/ 1762010 w 3518852"/>
                <a:gd name="connsiteY7" fmla="*/ 0 h 22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52" h="2212102">
                  <a:moveTo>
                    <a:pt x="1762010" y="0"/>
                  </a:moveTo>
                  <a:lnTo>
                    <a:pt x="3518852" y="0"/>
                  </a:lnTo>
                  <a:lnTo>
                    <a:pt x="3518852" y="1747195"/>
                  </a:lnTo>
                  <a:cubicBezTo>
                    <a:pt x="3518852" y="1868170"/>
                    <a:pt x="3506526" y="1986282"/>
                    <a:pt x="3483055" y="2100355"/>
                  </a:cubicBezTo>
                  <a:lnTo>
                    <a:pt x="3454163" y="2212102"/>
                  </a:lnTo>
                  <a:lnTo>
                    <a:pt x="0" y="2212102"/>
                  </a:lnTo>
                  <a:lnTo>
                    <a:pt x="0" y="1752335"/>
                  </a:lnTo>
                  <a:cubicBezTo>
                    <a:pt x="0" y="784537"/>
                    <a:pt x="788868" y="0"/>
                    <a:pt x="176201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F3D6478-C29C-96C5-011E-232E5DCF0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785" y="-1"/>
              <a:ext cx="3316434" cy="976017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Texture">
            <a:extLst>
              <a:ext uri="{FF2B5EF4-FFF2-40B4-BE49-F238E27FC236}">
                <a16:creationId xmlns:a16="http://schemas.microsoft.com/office/drawing/2014/main" id="{AC7CC6BD-EE81-AA15-6D5A-760D5BCA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62C8BC4-3344-4C5E-58DA-08BE33CA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8952"/>
            <a:ext cx="6943725" cy="1325563"/>
          </a:xfrm>
        </p:spPr>
        <p:txBody>
          <a:bodyPr anchor="b">
            <a:normAutofit/>
          </a:bodyPr>
          <a:lstStyle/>
          <a:p>
            <a:r>
              <a:rPr lang="pl-PL" sz="2100"/>
              <a:t>ROZPORZĄDZENIE MINISTRA ZDROWIA z dnia 27 października 2022 r. w sprawie podstawowych warunków prowadzenia apteki</a:t>
            </a:r>
            <a:br>
              <a:rPr lang="pl-PL" sz="2100"/>
            </a:br>
            <a:endParaRPr lang="pl-PL" sz="210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880ACF6E-E5D7-50AC-5264-BBFE71F76D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513652"/>
              </p:ext>
            </p:extLst>
          </p:nvPr>
        </p:nvGraphicFramePr>
        <p:xfrm>
          <a:off x="457200" y="1828800"/>
          <a:ext cx="9329057" cy="4909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D41BD8E7-2BBE-31A2-2C40-3148A55E59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220" y="3309257"/>
            <a:ext cx="7444762" cy="267688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52C72A0-DA6B-753F-9DEE-2AF6126BD9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524" y="1824570"/>
            <a:ext cx="7410955" cy="91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35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4A577A-C085-F117-0132-C20CE22B5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Projekt z dnia 30 czerwca 2025 r zmieniające rozporządzenie w sprawie podstawowych warunków prowadzenia apteki</a:t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F4BC416-6CF7-9587-8A3A-CF328A55D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18155"/>
            <a:ext cx="8817954" cy="316264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EE906E8-A5FD-92A8-DF92-BBA4F764F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274" y="5784478"/>
            <a:ext cx="2463611" cy="89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79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0374C-80F9-F70C-7431-612F77447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3263F9-4003-4481-8693-63153D27A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Projekt z dnia 30 czerwca 2025 r zmieniające rozporządzenie w sprawie podstawowych warunków prowadzenia apteki</a:t>
            </a:r>
            <a:br>
              <a:rPr lang="pl-PL" dirty="0"/>
            </a:b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AB19784-9F0C-976A-53E6-AC17AB5A7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274" y="5784478"/>
            <a:ext cx="2463611" cy="891681"/>
          </a:xfrm>
          <a:prstGeom prst="rect">
            <a:avLst/>
          </a:prstGeo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75351B1A-6615-B05F-CB54-9C6915DEA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3537" y="1923148"/>
            <a:ext cx="6198749" cy="142021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94588E4-703A-0F40-AC63-2FACF3CD1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537" y="3343368"/>
            <a:ext cx="6198749" cy="55796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96D6FFE-104E-9632-0BE5-C54B8134F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882" y="4229952"/>
            <a:ext cx="5681461" cy="23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77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6F3DEF-5C5C-FA9A-85FB-7997D3162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systemów do monitorowania temperatury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2FCB882-D8B0-1325-DAF9-E06B1E5531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199" y="2151678"/>
            <a:ext cx="768503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Systemy offline - </a:t>
            </a:r>
            <a:r>
              <a:rPr lang="pl-PL" altLang="pl-PL" sz="2800" dirty="0">
                <a:latin typeface="Arial" panose="020B0604020202020204" pitchFamily="34" charset="0"/>
              </a:rPr>
              <a:t>p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roste rejestratory (data </a:t>
            </a:r>
            <a:r>
              <a:rPr kumimoji="0" lang="pl-PL" altLang="pl-PL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loggery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zapisują temperaturę w pamięci, </a:t>
            </a:r>
            <a:r>
              <a:rPr lang="pl-PL" altLang="pl-PL" sz="2800" dirty="0">
                <a:latin typeface="Arial" panose="020B0604020202020204" pitchFamily="34" charset="0"/>
              </a:rPr>
              <a:t> 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dane odczytuje się później (USB, Bluetooth).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l-PL" alt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Systemy online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dane przesyłane w czasie rzeczywistym do chmury lub serwera</a:t>
            </a:r>
            <a:r>
              <a:rPr lang="pl-PL" altLang="pl-PL" sz="2800" dirty="0">
                <a:latin typeface="Arial" panose="020B0604020202020204" pitchFamily="34" charset="0"/>
              </a:rPr>
              <a:t>;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mogą posiadać moduł </a:t>
            </a:r>
            <a:r>
              <a:rPr lang="pl-PL" altLang="pl-PL" sz="2800" dirty="0">
                <a:latin typeface="Arial" panose="020B0604020202020204" pitchFamily="34" charset="0"/>
              </a:rPr>
              <a:t>alarmowy (SMS, e-mail, sygnał dźwiękowy), różni jest sposób przesyłania danych</a:t>
            </a:r>
            <a:endParaRPr kumimoji="0" lang="pl-PL" alt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45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FC087E-7B5C-0CA1-875B-B414B3BA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Systemy offline z wyświetlaczem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662BD71C-A019-F720-D576-E917F400E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84196"/>
            <a:ext cx="1764795" cy="284829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5C34B28-14A6-BDE7-CFDD-F40BD5375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979" y="2884196"/>
            <a:ext cx="1419778" cy="286882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E269773-BD14-D22C-6F28-11A7E8018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607" y="2235138"/>
            <a:ext cx="7226671" cy="23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10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EA0196-FDC5-A0B7-02F2-2480ECF12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Datalogger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D14CE77-4FA9-CAA7-1CB3-B46E8FD3A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403" y="2362200"/>
            <a:ext cx="7214834" cy="36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11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1157</Words>
  <Application>Microsoft Office PowerPoint</Application>
  <PresentationFormat>Panoramiczny</PresentationFormat>
  <Paragraphs>165</Paragraphs>
  <Slides>35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1" baseType="lpstr">
      <vt:lpstr>Aptos</vt:lpstr>
      <vt:lpstr>Arial</vt:lpstr>
      <vt:lpstr>Cambria Math</vt:lpstr>
      <vt:lpstr>Gill Sans Nova</vt:lpstr>
      <vt:lpstr>Wingdings</vt:lpstr>
      <vt:lpstr>TropicVTI</vt:lpstr>
      <vt:lpstr>Systemy do monitorowania warunków klimatycznych</vt:lpstr>
      <vt:lpstr>Historia regulacji prawnych</vt:lpstr>
      <vt:lpstr>ROZPORZĄDZENIE MINISTRA ZDROWIA z dnia 27 października 2022 r. w sprawie podstawowych warunków prowadzenia apteki </vt:lpstr>
      <vt:lpstr>ROZPORZĄDZENIE MINISTRA ZDROWIA z dnia 27 października 2022 r. w sprawie podstawowych warunków prowadzenia apteki </vt:lpstr>
      <vt:lpstr>Projekt z dnia 30 czerwca 2025 r zmieniające rozporządzenie w sprawie podstawowych warunków prowadzenia apteki </vt:lpstr>
      <vt:lpstr>Projekt z dnia 30 czerwca 2025 r zmieniające rozporządzenie w sprawie podstawowych warunków prowadzenia apteki </vt:lpstr>
      <vt:lpstr>Rodzaje systemów do monitorowania temperatury</vt:lpstr>
      <vt:lpstr>Systemy offline z wyświetlaczem</vt:lpstr>
      <vt:lpstr>Datalogger</vt:lpstr>
      <vt:lpstr>Plusy i minusy systemu offline</vt:lpstr>
      <vt:lpstr>Systemy online – przykładowa architektura</vt:lpstr>
      <vt:lpstr>Plusy systemów online</vt:lpstr>
      <vt:lpstr>Minusy systemów online </vt:lpstr>
      <vt:lpstr>Co wybrać?</vt:lpstr>
      <vt:lpstr>Co wybrać?</vt:lpstr>
      <vt:lpstr>Po co jest URS ?</vt:lpstr>
      <vt:lpstr>URS – zasady wypełniania</vt:lpstr>
      <vt:lpstr>URS – zasady wypełniania</vt:lpstr>
      <vt:lpstr>Czujnik, rejestrator? </vt:lpstr>
      <vt:lpstr>URS</vt:lpstr>
      <vt:lpstr>URS</vt:lpstr>
      <vt:lpstr>URS</vt:lpstr>
      <vt:lpstr>URS</vt:lpstr>
      <vt:lpstr>URS</vt:lpstr>
      <vt:lpstr>URS</vt:lpstr>
      <vt:lpstr>URS</vt:lpstr>
      <vt:lpstr>URS</vt:lpstr>
      <vt:lpstr>MKT</vt:lpstr>
      <vt:lpstr>URS</vt:lpstr>
      <vt:lpstr>URS</vt:lpstr>
      <vt:lpstr>URS</vt:lpstr>
      <vt:lpstr>URS</vt:lpstr>
      <vt:lpstr>URS</vt:lpstr>
      <vt:lpstr>URS</vt:lpstr>
      <vt:lpstr>Pytania?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Marta Byliniak</dc:creator>
  <cp:lastModifiedBy>Marta Byliniak</cp:lastModifiedBy>
  <cp:revision>9</cp:revision>
  <dcterms:created xsi:type="dcterms:W3CDTF">2025-10-04T08:46:28Z</dcterms:created>
  <dcterms:modified xsi:type="dcterms:W3CDTF">2025-10-11T07:51:35Z</dcterms:modified>
</cp:coreProperties>
</file>