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8"/>
  </p:notesMasterIdLst>
  <p:sldIdLst>
    <p:sldId id="256" r:id="rId2"/>
    <p:sldId id="257" r:id="rId3"/>
    <p:sldId id="291" r:id="rId4"/>
    <p:sldId id="296" r:id="rId5"/>
    <p:sldId id="290" r:id="rId6"/>
    <p:sldId id="294" r:id="rId7"/>
    <p:sldId id="293" r:id="rId8"/>
    <p:sldId id="295" r:id="rId9"/>
    <p:sldId id="332" r:id="rId10"/>
    <p:sldId id="331" r:id="rId11"/>
    <p:sldId id="297" r:id="rId12"/>
    <p:sldId id="298" r:id="rId13"/>
    <p:sldId id="299" r:id="rId14"/>
    <p:sldId id="300" r:id="rId15"/>
    <p:sldId id="301" r:id="rId16"/>
    <p:sldId id="330" r:id="rId17"/>
    <p:sldId id="302" r:id="rId18"/>
    <p:sldId id="303" r:id="rId19"/>
    <p:sldId id="306" r:id="rId20"/>
    <p:sldId id="307" r:id="rId21"/>
    <p:sldId id="309" r:id="rId22"/>
    <p:sldId id="310" r:id="rId23"/>
    <p:sldId id="333" r:id="rId24"/>
    <p:sldId id="311" r:id="rId25"/>
    <p:sldId id="305" r:id="rId26"/>
    <p:sldId id="308" r:id="rId27"/>
    <p:sldId id="312" r:id="rId28"/>
    <p:sldId id="313" r:id="rId29"/>
    <p:sldId id="314" r:id="rId30"/>
    <p:sldId id="315" r:id="rId31"/>
    <p:sldId id="289" r:id="rId32"/>
    <p:sldId id="316" r:id="rId33"/>
    <p:sldId id="317" r:id="rId34"/>
    <p:sldId id="320" r:id="rId35"/>
    <p:sldId id="319" r:id="rId36"/>
    <p:sldId id="258" r:id="rId37"/>
    <p:sldId id="285" r:id="rId38"/>
    <p:sldId id="321" r:id="rId39"/>
    <p:sldId id="327" r:id="rId40"/>
    <p:sldId id="322" r:id="rId41"/>
    <p:sldId id="323" r:id="rId42"/>
    <p:sldId id="324" r:id="rId43"/>
    <p:sldId id="325" r:id="rId44"/>
    <p:sldId id="326" r:id="rId45"/>
    <p:sldId id="328" r:id="rId46"/>
    <p:sldId id="329" r:id="rId4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83E82-4FD5-4E5A-9C32-AB8E536E48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148C4A-2052-4D9E-9762-B47183107EEF}">
      <dgm:prSet phldrT="[Tekst]" phldr="0"/>
      <dgm:spPr/>
      <dgm:t>
        <a:bodyPr/>
        <a:lstStyle/>
        <a:p>
          <a:r>
            <a:rPr lang="pl-PL" dirty="0"/>
            <a:t>Odpowiedzialności</a:t>
          </a:r>
        </a:p>
      </dgm:t>
    </dgm:pt>
    <dgm:pt modelId="{26A92388-4A17-430F-B548-04DDFFAEFD3C}" type="parTrans" cxnId="{A9600F8D-594E-4D3B-B5E8-C7F276D75FAD}">
      <dgm:prSet/>
      <dgm:spPr/>
      <dgm:t>
        <a:bodyPr/>
        <a:lstStyle/>
        <a:p>
          <a:endParaRPr lang="pl-PL"/>
        </a:p>
      </dgm:t>
    </dgm:pt>
    <dgm:pt modelId="{7065EEA2-881E-4981-A322-50B1FA987418}" type="sibTrans" cxnId="{A9600F8D-594E-4D3B-B5E8-C7F276D75FAD}">
      <dgm:prSet/>
      <dgm:spPr/>
      <dgm:t>
        <a:bodyPr/>
        <a:lstStyle/>
        <a:p>
          <a:endParaRPr lang="pl-PL"/>
        </a:p>
      </dgm:t>
    </dgm:pt>
    <dgm:pt modelId="{229E1915-037E-4836-BA89-CF06BC2103B5}">
      <dgm:prSet phldrT="[Tekst]" phldr="0"/>
      <dgm:spPr/>
      <dgm:t>
        <a:bodyPr/>
        <a:lstStyle/>
        <a:p>
          <a:r>
            <a:rPr lang="pl-PL" dirty="0"/>
            <a:t>Zasady ogólne, Zasady rejestracji temperatury w chłodniach oraz w pomieszczeniach</a:t>
          </a:r>
        </a:p>
      </dgm:t>
    </dgm:pt>
    <dgm:pt modelId="{18B49D62-B1F7-42EE-96FA-DF1AF6A8AC0A}" type="parTrans" cxnId="{0996F39C-AF1A-447D-839C-DC862ED2A9CC}">
      <dgm:prSet/>
      <dgm:spPr/>
      <dgm:t>
        <a:bodyPr/>
        <a:lstStyle/>
        <a:p>
          <a:endParaRPr lang="pl-PL"/>
        </a:p>
      </dgm:t>
    </dgm:pt>
    <dgm:pt modelId="{8CF47161-0492-4CD1-80DC-AAFC5C13091B}" type="sibTrans" cxnId="{0996F39C-AF1A-447D-839C-DC862ED2A9CC}">
      <dgm:prSet/>
      <dgm:spPr/>
      <dgm:t>
        <a:bodyPr/>
        <a:lstStyle/>
        <a:p>
          <a:endParaRPr lang="pl-PL"/>
        </a:p>
      </dgm:t>
    </dgm:pt>
    <dgm:pt modelId="{D3145479-86E8-49B2-92B4-7C207D5A8DBD}">
      <dgm:prSet/>
      <dgm:spPr/>
      <dgm:t>
        <a:bodyPr/>
        <a:lstStyle/>
        <a:p>
          <a:r>
            <a:rPr lang="pl-PL" dirty="0"/>
            <a:t>Postepowanie w przypadku awarii</a:t>
          </a:r>
        </a:p>
      </dgm:t>
    </dgm:pt>
    <dgm:pt modelId="{60BFF5E7-C250-43F4-A87A-12A49A8C3661}" type="parTrans" cxnId="{2B45AF6B-FB80-47A5-B6ED-62390B93AEC6}">
      <dgm:prSet/>
      <dgm:spPr/>
      <dgm:t>
        <a:bodyPr/>
        <a:lstStyle/>
        <a:p>
          <a:endParaRPr lang="pl-PL"/>
        </a:p>
      </dgm:t>
    </dgm:pt>
    <dgm:pt modelId="{62C08D75-4624-4F57-9059-001D9BBFC692}" type="sibTrans" cxnId="{2B45AF6B-FB80-47A5-B6ED-62390B93AEC6}">
      <dgm:prSet/>
      <dgm:spPr/>
      <dgm:t>
        <a:bodyPr/>
        <a:lstStyle/>
        <a:p>
          <a:endParaRPr lang="pl-PL"/>
        </a:p>
      </dgm:t>
    </dgm:pt>
    <dgm:pt modelId="{DA39EAD1-A16F-4611-A8BC-0007B673D61D}">
      <dgm:prSet/>
      <dgm:spPr/>
      <dgm:t>
        <a:bodyPr/>
        <a:lstStyle/>
        <a:p>
          <a:r>
            <a:rPr lang="pl-PL" dirty="0"/>
            <a:t>Postępowanie w przypadku otrzymania alertów i w przypadku istotnych odchyleń</a:t>
          </a:r>
        </a:p>
      </dgm:t>
    </dgm:pt>
    <dgm:pt modelId="{EE99BE2F-6B0A-415F-AE25-477DADA14142}" type="parTrans" cxnId="{7E2CB601-16A0-420E-BFC3-359DAE475AED}">
      <dgm:prSet/>
      <dgm:spPr/>
      <dgm:t>
        <a:bodyPr/>
        <a:lstStyle/>
        <a:p>
          <a:endParaRPr lang="pl-PL"/>
        </a:p>
      </dgm:t>
    </dgm:pt>
    <dgm:pt modelId="{5B4AE2A9-1D57-478B-9A0B-1E31C730ACC2}" type="sibTrans" cxnId="{7E2CB601-16A0-420E-BFC3-359DAE475AED}">
      <dgm:prSet/>
      <dgm:spPr/>
      <dgm:t>
        <a:bodyPr/>
        <a:lstStyle/>
        <a:p>
          <a:endParaRPr lang="pl-PL"/>
        </a:p>
      </dgm:t>
    </dgm:pt>
    <dgm:pt modelId="{28D13449-B504-4A9C-AE21-963450EE6714}">
      <dgm:prSet/>
      <dgm:spPr/>
      <dgm:t>
        <a:bodyPr/>
        <a:lstStyle/>
        <a:p>
          <a:r>
            <a:rPr lang="pl-PL" dirty="0"/>
            <a:t>Dokumentowanie temperatury i wilgotności w pomieszczeniach i chłodniach</a:t>
          </a:r>
        </a:p>
      </dgm:t>
    </dgm:pt>
    <dgm:pt modelId="{32E4B8EB-D612-4E20-9694-A65254EB0C3F}" type="parTrans" cxnId="{13AC7E12-90FE-4463-8D52-089495404451}">
      <dgm:prSet/>
      <dgm:spPr/>
      <dgm:t>
        <a:bodyPr/>
        <a:lstStyle/>
        <a:p>
          <a:endParaRPr lang="pl-PL"/>
        </a:p>
      </dgm:t>
    </dgm:pt>
    <dgm:pt modelId="{50EB3BCB-A049-4687-A16D-C56BB0B712A8}" type="sibTrans" cxnId="{13AC7E12-90FE-4463-8D52-089495404451}">
      <dgm:prSet/>
      <dgm:spPr/>
      <dgm:t>
        <a:bodyPr/>
        <a:lstStyle/>
        <a:p>
          <a:endParaRPr lang="pl-PL"/>
        </a:p>
      </dgm:t>
    </dgm:pt>
    <dgm:pt modelId="{32655EE5-D687-4036-9365-3BF9600C787A}">
      <dgm:prSet/>
      <dgm:spPr/>
      <dgm:t>
        <a:bodyPr/>
        <a:lstStyle/>
        <a:p>
          <a:r>
            <a:rPr lang="pl-PL" dirty="0"/>
            <a:t>Zapobieganie odchyleniom temperatury </a:t>
          </a:r>
        </a:p>
      </dgm:t>
    </dgm:pt>
    <dgm:pt modelId="{8D9B4BE3-4DC5-4173-9538-7ADFD75CFB98}" type="parTrans" cxnId="{19311451-AE53-476C-825D-8ABC1BDC1F57}">
      <dgm:prSet/>
      <dgm:spPr/>
      <dgm:t>
        <a:bodyPr/>
        <a:lstStyle/>
        <a:p>
          <a:endParaRPr lang="pl-PL"/>
        </a:p>
      </dgm:t>
    </dgm:pt>
    <dgm:pt modelId="{77EB99AD-650B-4160-B84A-7F4E8A95FB7A}" type="sibTrans" cxnId="{19311451-AE53-476C-825D-8ABC1BDC1F57}">
      <dgm:prSet/>
      <dgm:spPr/>
      <dgm:t>
        <a:bodyPr/>
        <a:lstStyle/>
        <a:p>
          <a:endParaRPr lang="pl-PL"/>
        </a:p>
      </dgm:t>
    </dgm:pt>
    <dgm:pt modelId="{66ED07F4-1F6F-473D-B0A5-B47787C92672}">
      <dgm:prSet/>
      <dgm:spPr/>
      <dgm:t>
        <a:bodyPr/>
        <a:lstStyle/>
        <a:p>
          <a:r>
            <a:rPr lang="pl-PL" dirty="0"/>
            <a:t>Parametry techniczne i zasady nadzoru nad czujnikami</a:t>
          </a:r>
        </a:p>
      </dgm:t>
    </dgm:pt>
    <dgm:pt modelId="{3FF433DE-A093-4E7E-9ADC-5612BA64E119}" type="sibTrans" cxnId="{B8C45819-150C-4912-AD2E-477E208A4AD0}">
      <dgm:prSet/>
      <dgm:spPr/>
      <dgm:t>
        <a:bodyPr/>
        <a:lstStyle/>
        <a:p>
          <a:endParaRPr lang="pl-PL"/>
        </a:p>
      </dgm:t>
    </dgm:pt>
    <dgm:pt modelId="{82FCEC05-3BE1-4099-B53C-1BE32831A319}" type="parTrans" cxnId="{B8C45819-150C-4912-AD2E-477E208A4AD0}">
      <dgm:prSet/>
      <dgm:spPr/>
      <dgm:t>
        <a:bodyPr/>
        <a:lstStyle/>
        <a:p>
          <a:endParaRPr lang="pl-PL"/>
        </a:p>
      </dgm:t>
    </dgm:pt>
    <dgm:pt modelId="{1CBCC7B6-1216-456B-A76C-A695A23C0AE5}" type="pres">
      <dgm:prSet presAssocID="{B6083E82-4FD5-4E5A-9C32-AB8E536E48CA}" presName="linear" presStyleCnt="0">
        <dgm:presLayoutVars>
          <dgm:dir/>
          <dgm:animLvl val="lvl"/>
          <dgm:resizeHandles val="exact"/>
        </dgm:presLayoutVars>
      </dgm:prSet>
      <dgm:spPr/>
    </dgm:pt>
    <dgm:pt modelId="{E6C0DAC0-2D7E-4464-9E0E-3A8BCE78ECD8}" type="pres">
      <dgm:prSet presAssocID="{0E148C4A-2052-4D9E-9762-B47183107EEF}" presName="parentLin" presStyleCnt="0"/>
      <dgm:spPr/>
    </dgm:pt>
    <dgm:pt modelId="{07D04916-6034-4E59-8D82-CFA3E8E52AEB}" type="pres">
      <dgm:prSet presAssocID="{0E148C4A-2052-4D9E-9762-B47183107EEF}" presName="parentLeftMargin" presStyleLbl="node1" presStyleIdx="0" presStyleCnt="7"/>
      <dgm:spPr/>
    </dgm:pt>
    <dgm:pt modelId="{FD6EEFAC-1799-43D9-990A-5F975A9E5F9F}" type="pres">
      <dgm:prSet presAssocID="{0E148C4A-2052-4D9E-9762-B47183107EE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875789A-3748-443A-BA06-75A4961D77C7}" type="pres">
      <dgm:prSet presAssocID="{0E148C4A-2052-4D9E-9762-B47183107EEF}" presName="negativeSpace" presStyleCnt="0"/>
      <dgm:spPr/>
    </dgm:pt>
    <dgm:pt modelId="{7C54C7F5-649D-47FB-93C9-EF783B9967EB}" type="pres">
      <dgm:prSet presAssocID="{0E148C4A-2052-4D9E-9762-B47183107EEF}" presName="childText" presStyleLbl="conFgAcc1" presStyleIdx="0" presStyleCnt="7" custLinFactNeighborY="-33143">
        <dgm:presLayoutVars>
          <dgm:bulletEnabled val="1"/>
        </dgm:presLayoutVars>
      </dgm:prSet>
      <dgm:spPr/>
    </dgm:pt>
    <dgm:pt modelId="{F6079308-DB11-4BBC-8891-6852E7CE7BBA}" type="pres">
      <dgm:prSet presAssocID="{7065EEA2-881E-4981-A322-50B1FA987418}" presName="spaceBetweenRectangles" presStyleCnt="0"/>
      <dgm:spPr/>
    </dgm:pt>
    <dgm:pt modelId="{33201FB2-47A5-4F14-B0ED-036BF6EAD1D0}" type="pres">
      <dgm:prSet presAssocID="{229E1915-037E-4836-BA89-CF06BC2103B5}" presName="parentLin" presStyleCnt="0"/>
      <dgm:spPr/>
    </dgm:pt>
    <dgm:pt modelId="{C12F689C-39A8-42F1-B233-C90F9C8D8DB9}" type="pres">
      <dgm:prSet presAssocID="{229E1915-037E-4836-BA89-CF06BC2103B5}" presName="parentLeftMargin" presStyleLbl="node1" presStyleIdx="0" presStyleCnt="7"/>
      <dgm:spPr/>
    </dgm:pt>
    <dgm:pt modelId="{C04DF0C4-E9D3-44CE-BD38-24AEC83DFE7B}" type="pres">
      <dgm:prSet presAssocID="{229E1915-037E-4836-BA89-CF06BC2103B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23892AD-71F1-484C-87D8-32225EE0C9D4}" type="pres">
      <dgm:prSet presAssocID="{229E1915-037E-4836-BA89-CF06BC2103B5}" presName="negativeSpace" presStyleCnt="0"/>
      <dgm:spPr/>
    </dgm:pt>
    <dgm:pt modelId="{5420922A-DC5E-415B-84BD-7B69E92C95FF}" type="pres">
      <dgm:prSet presAssocID="{229E1915-037E-4836-BA89-CF06BC2103B5}" presName="childText" presStyleLbl="conFgAcc1" presStyleIdx="1" presStyleCnt="7">
        <dgm:presLayoutVars>
          <dgm:bulletEnabled val="1"/>
        </dgm:presLayoutVars>
      </dgm:prSet>
      <dgm:spPr/>
    </dgm:pt>
    <dgm:pt modelId="{E065F0C3-1301-4680-8510-4EDFE06FEE71}" type="pres">
      <dgm:prSet presAssocID="{8CF47161-0492-4CD1-80DC-AAFC5C13091B}" presName="spaceBetweenRectangles" presStyleCnt="0"/>
      <dgm:spPr/>
    </dgm:pt>
    <dgm:pt modelId="{D80D2EDC-7277-4DFE-BE9A-7639F4FE2D2D}" type="pres">
      <dgm:prSet presAssocID="{66ED07F4-1F6F-473D-B0A5-B47787C92672}" presName="parentLin" presStyleCnt="0"/>
      <dgm:spPr/>
    </dgm:pt>
    <dgm:pt modelId="{D747DCD7-6B5B-4317-BB97-F232CF010402}" type="pres">
      <dgm:prSet presAssocID="{66ED07F4-1F6F-473D-B0A5-B47787C92672}" presName="parentLeftMargin" presStyleLbl="node1" presStyleIdx="1" presStyleCnt="7"/>
      <dgm:spPr/>
    </dgm:pt>
    <dgm:pt modelId="{C4F76A9B-81C2-4AAB-9DC4-C8642FC94A24}" type="pres">
      <dgm:prSet presAssocID="{66ED07F4-1F6F-473D-B0A5-B47787C9267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C27B15E-DACB-4969-BA69-A7E23DE3C52F}" type="pres">
      <dgm:prSet presAssocID="{66ED07F4-1F6F-473D-B0A5-B47787C92672}" presName="negativeSpace" presStyleCnt="0"/>
      <dgm:spPr/>
    </dgm:pt>
    <dgm:pt modelId="{B97F442D-48D0-4A27-80E0-34FB9CE4C006}" type="pres">
      <dgm:prSet presAssocID="{66ED07F4-1F6F-473D-B0A5-B47787C92672}" presName="childText" presStyleLbl="conFgAcc1" presStyleIdx="2" presStyleCnt="7">
        <dgm:presLayoutVars>
          <dgm:bulletEnabled val="1"/>
        </dgm:presLayoutVars>
      </dgm:prSet>
      <dgm:spPr/>
    </dgm:pt>
    <dgm:pt modelId="{6FD0958C-598B-46EC-A7AD-B9125D405549}" type="pres">
      <dgm:prSet presAssocID="{3FF433DE-A093-4E7E-9ADC-5612BA64E119}" presName="spaceBetweenRectangles" presStyleCnt="0"/>
      <dgm:spPr/>
    </dgm:pt>
    <dgm:pt modelId="{B8F82666-D367-4A94-8C60-47C80576847C}" type="pres">
      <dgm:prSet presAssocID="{DA39EAD1-A16F-4611-A8BC-0007B673D61D}" presName="parentLin" presStyleCnt="0"/>
      <dgm:spPr/>
    </dgm:pt>
    <dgm:pt modelId="{B3562E96-47D8-4979-9E4D-1AC70BABC8F8}" type="pres">
      <dgm:prSet presAssocID="{DA39EAD1-A16F-4611-A8BC-0007B673D61D}" presName="parentLeftMargin" presStyleLbl="node1" presStyleIdx="2" presStyleCnt="7"/>
      <dgm:spPr/>
    </dgm:pt>
    <dgm:pt modelId="{3A719830-836F-4557-9775-882C7FF0E8CB}" type="pres">
      <dgm:prSet presAssocID="{DA39EAD1-A16F-4611-A8BC-0007B673D61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C018533-4DFF-47BD-AA43-BAF8D267846C}" type="pres">
      <dgm:prSet presAssocID="{DA39EAD1-A16F-4611-A8BC-0007B673D61D}" presName="negativeSpace" presStyleCnt="0"/>
      <dgm:spPr/>
    </dgm:pt>
    <dgm:pt modelId="{AE0D9D11-508C-435A-BCF9-F76B62F1E429}" type="pres">
      <dgm:prSet presAssocID="{DA39EAD1-A16F-4611-A8BC-0007B673D61D}" presName="childText" presStyleLbl="conFgAcc1" presStyleIdx="3" presStyleCnt="7">
        <dgm:presLayoutVars>
          <dgm:bulletEnabled val="1"/>
        </dgm:presLayoutVars>
      </dgm:prSet>
      <dgm:spPr/>
    </dgm:pt>
    <dgm:pt modelId="{99D08160-A11A-4D54-947F-DC825FCC3FF0}" type="pres">
      <dgm:prSet presAssocID="{5B4AE2A9-1D57-478B-9A0B-1E31C730ACC2}" presName="spaceBetweenRectangles" presStyleCnt="0"/>
      <dgm:spPr/>
    </dgm:pt>
    <dgm:pt modelId="{3BC697E3-8ADD-42B6-95FA-30BA66E34A0A}" type="pres">
      <dgm:prSet presAssocID="{D3145479-86E8-49B2-92B4-7C207D5A8DBD}" presName="parentLin" presStyleCnt="0"/>
      <dgm:spPr/>
    </dgm:pt>
    <dgm:pt modelId="{C4F49C3E-FD6B-405F-8F52-9F86B3A0918D}" type="pres">
      <dgm:prSet presAssocID="{D3145479-86E8-49B2-92B4-7C207D5A8DBD}" presName="parentLeftMargin" presStyleLbl="node1" presStyleIdx="3" presStyleCnt="7"/>
      <dgm:spPr/>
    </dgm:pt>
    <dgm:pt modelId="{6ADDCDED-4E4B-49DF-A263-42ED6F8DF9FE}" type="pres">
      <dgm:prSet presAssocID="{D3145479-86E8-49B2-92B4-7C207D5A8DB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19974F5-BB7C-4381-9F36-6E2B051FA693}" type="pres">
      <dgm:prSet presAssocID="{D3145479-86E8-49B2-92B4-7C207D5A8DBD}" presName="negativeSpace" presStyleCnt="0"/>
      <dgm:spPr/>
    </dgm:pt>
    <dgm:pt modelId="{3778C410-78C3-4C00-BBC6-9A55CDAB10A0}" type="pres">
      <dgm:prSet presAssocID="{D3145479-86E8-49B2-92B4-7C207D5A8DBD}" presName="childText" presStyleLbl="conFgAcc1" presStyleIdx="4" presStyleCnt="7">
        <dgm:presLayoutVars>
          <dgm:bulletEnabled val="1"/>
        </dgm:presLayoutVars>
      </dgm:prSet>
      <dgm:spPr/>
    </dgm:pt>
    <dgm:pt modelId="{3FFD8BCC-99E4-405F-9D04-5F5FCADB5BA9}" type="pres">
      <dgm:prSet presAssocID="{62C08D75-4624-4F57-9059-001D9BBFC692}" presName="spaceBetweenRectangles" presStyleCnt="0"/>
      <dgm:spPr/>
    </dgm:pt>
    <dgm:pt modelId="{DF3BC629-37E7-4264-98A2-6E5F8BECEF5C}" type="pres">
      <dgm:prSet presAssocID="{28D13449-B504-4A9C-AE21-963450EE6714}" presName="parentLin" presStyleCnt="0"/>
      <dgm:spPr/>
    </dgm:pt>
    <dgm:pt modelId="{4385C466-9AE8-45CB-AFCE-1516CE0C817C}" type="pres">
      <dgm:prSet presAssocID="{28D13449-B504-4A9C-AE21-963450EE6714}" presName="parentLeftMargin" presStyleLbl="node1" presStyleIdx="4" presStyleCnt="7"/>
      <dgm:spPr/>
    </dgm:pt>
    <dgm:pt modelId="{2BACC4AC-39D0-4C97-A41F-27B566367B06}" type="pres">
      <dgm:prSet presAssocID="{28D13449-B504-4A9C-AE21-963450EE671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053330E-E2E4-4918-9131-52C3D84C9649}" type="pres">
      <dgm:prSet presAssocID="{28D13449-B504-4A9C-AE21-963450EE6714}" presName="negativeSpace" presStyleCnt="0"/>
      <dgm:spPr/>
    </dgm:pt>
    <dgm:pt modelId="{A463F0B0-BFF8-4D9B-809D-E6866A10757A}" type="pres">
      <dgm:prSet presAssocID="{28D13449-B504-4A9C-AE21-963450EE6714}" presName="childText" presStyleLbl="conFgAcc1" presStyleIdx="5" presStyleCnt="7">
        <dgm:presLayoutVars>
          <dgm:bulletEnabled val="1"/>
        </dgm:presLayoutVars>
      </dgm:prSet>
      <dgm:spPr/>
    </dgm:pt>
    <dgm:pt modelId="{FFDA691B-D1E9-42B9-AC26-B752E7BFD3F4}" type="pres">
      <dgm:prSet presAssocID="{50EB3BCB-A049-4687-A16D-C56BB0B712A8}" presName="spaceBetweenRectangles" presStyleCnt="0"/>
      <dgm:spPr/>
    </dgm:pt>
    <dgm:pt modelId="{FEA81874-96F8-449C-A8B3-8FEB645EF1B7}" type="pres">
      <dgm:prSet presAssocID="{32655EE5-D687-4036-9365-3BF9600C787A}" presName="parentLin" presStyleCnt="0"/>
      <dgm:spPr/>
    </dgm:pt>
    <dgm:pt modelId="{79953C91-E1A6-4197-8602-02501C4A1E74}" type="pres">
      <dgm:prSet presAssocID="{32655EE5-D687-4036-9365-3BF9600C787A}" presName="parentLeftMargin" presStyleLbl="node1" presStyleIdx="5" presStyleCnt="7"/>
      <dgm:spPr/>
    </dgm:pt>
    <dgm:pt modelId="{6ABC20CD-96BE-48E8-B479-39E181F80995}" type="pres">
      <dgm:prSet presAssocID="{32655EE5-D687-4036-9365-3BF9600C787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A9203684-8FBE-4492-9B89-5EBD49E9D60E}" type="pres">
      <dgm:prSet presAssocID="{32655EE5-D687-4036-9365-3BF9600C787A}" presName="negativeSpace" presStyleCnt="0"/>
      <dgm:spPr/>
    </dgm:pt>
    <dgm:pt modelId="{EB96EA0E-5423-4A03-9EC9-8D9F10D4E696}" type="pres">
      <dgm:prSet presAssocID="{32655EE5-D687-4036-9365-3BF9600C787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E2CB601-16A0-420E-BFC3-359DAE475AED}" srcId="{B6083E82-4FD5-4E5A-9C32-AB8E536E48CA}" destId="{DA39EAD1-A16F-4611-A8BC-0007B673D61D}" srcOrd="3" destOrd="0" parTransId="{EE99BE2F-6B0A-415F-AE25-477DADA14142}" sibTransId="{5B4AE2A9-1D57-478B-9A0B-1E31C730ACC2}"/>
    <dgm:cxn modelId="{6A78170C-DFE5-49E2-BB7B-9EB22D31F420}" type="presOf" srcId="{32655EE5-D687-4036-9365-3BF9600C787A}" destId="{6ABC20CD-96BE-48E8-B479-39E181F80995}" srcOrd="1" destOrd="0" presId="urn:microsoft.com/office/officeart/2005/8/layout/list1"/>
    <dgm:cxn modelId="{13AC7E12-90FE-4463-8D52-089495404451}" srcId="{B6083E82-4FD5-4E5A-9C32-AB8E536E48CA}" destId="{28D13449-B504-4A9C-AE21-963450EE6714}" srcOrd="5" destOrd="0" parTransId="{32E4B8EB-D612-4E20-9694-A65254EB0C3F}" sibTransId="{50EB3BCB-A049-4687-A16D-C56BB0B712A8}"/>
    <dgm:cxn modelId="{B8C45819-150C-4912-AD2E-477E208A4AD0}" srcId="{B6083E82-4FD5-4E5A-9C32-AB8E536E48CA}" destId="{66ED07F4-1F6F-473D-B0A5-B47787C92672}" srcOrd="2" destOrd="0" parTransId="{82FCEC05-3BE1-4099-B53C-1BE32831A319}" sibTransId="{3FF433DE-A093-4E7E-9ADC-5612BA64E119}"/>
    <dgm:cxn modelId="{AC79522A-169B-4F52-A810-DAE0C73260B2}" type="presOf" srcId="{D3145479-86E8-49B2-92B4-7C207D5A8DBD}" destId="{6ADDCDED-4E4B-49DF-A263-42ED6F8DF9FE}" srcOrd="1" destOrd="0" presId="urn:microsoft.com/office/officeart/2005/8/layout/list1"/>
    <dgm:cxn modelId="{A0E83736-1959-479B-896E-26BCA994051F}" type="presOf" srcId="{0E148C4A-2052-4D9E-9762-B47183107EEF}" destId="{FD6EEFAC-1799-43D9-990A-5F975A9E5F9F}" srcOrd="1" destOrd="0" presId="urn:microsoft.com/office/officeart/2005/8/layout/list1"/>
    <dgm:cxn modelId="{AB563E38-FB46-4E56-9CE2-BE572D3C3137}" type="presOf" srcId="{B6083E82-4FD5-4E5A-9C32-AB8E536E48CA}" destId="{1CBCC7B6-1216-456B-A76C-A695A23C0AE5}" srcOrd="0" destOrd="0" presId="urn:microsoft.com/office/officeart/2005/8/layout/list1"/>
    <dgm:cxn modelId="{ED5F8A3B-9991-481C-AAE4-778B9851F50B}" type="presOf" srcId="{32655EE5-D687-4036-9365-3BF9600C787A}" destId="{79953C91-E1A6-4197-8602-02501C4A1E74}" srcOrd="0" destOrd="0" presId="urn:microsoft.com/office/officeart/2005/8/layout/list1"/>
    <dgm:cxn modelId="{E7D6D93D-5235-434E-9B5C-FD32B07EF14C}" type="presOf" srcId="{28D13449-B504-4A9C-AE21-963450EE6714}" destId="{4385C466-9AE8-45CB-AFCE-1516CE0C817C}" srcOrd="0" destOrd="0" presId="urn:microsoft.com/office/officeart/2005/8/layout/list1"/>
    <dgm:cxn modelId="{2671835E-771C-4F81-9925-5AB2A1F794B9}" type="presOf" srcId="{0E148C4A-2052-4D9E-9762-B47183107EEF}" destId="{07D04916-6034-4E59-8D82-CFA3E8E52AEB}" srcOrd="0" destOrd="0" presId="urn:microsoft.com/office/officeart/2005/8/layout/list1"/>
    <dgm:cxn modelId="{46CFB847-635C-4A94-9787-A504C03AD7DE}" type="presOf" srcId="{66ED07F4-1F6F-473D-B0A5-B47787C92672}" destId="{C4F76A9B-81C2-4AAB-9DC4-C8642FC94A24}" srcOrd="1" destOrd="0" presId="urn:microsoft.com/office/officeart/2005/8/layout/list1"/>
    <dgm:cxn modelId="{2B45AF6B-FB80-47A5-B6ED-62390B93AEC6}" srcId="{B6083E82-4FD5-4E5A-9C32-AB8E536E48CA}" destId="{D3145479-86E8-49B2-92B4-7C207D5A8DBD}" srcOrd="4" destOrd="0" parTransId="{60BFF5E7-C250-43F4-A87A-12A49A8C3661}" sibTransId="{62C08D75-4624-4F57-9059-001D9BBFC692}"/>
    <dgm:cxn modelId="{3952526C-7E9C-46D0-9245-5EE456B056E9}" type="presOf" srcId="{D3145479-86E8-49B2-92B4-7C207D5A8DBD}" destId="{C4F49C3E-FD6B-405F-8F52-9F86B3A0918D}" srcOrd="0" destOrd="0" presId="urn:microsoft.com/office/officeart/2005/8/layout/list1"/>
    <dgm:cxn modelId="{35463A50-0B50-4BF6-AF67-6D03C7D75D16}" type="presOf" srcId="{66ED07F4-1F6F-473D-B0A5-B47787C92672}" destId="{D747DCD7-6B5B-4317-BB97-F232CF010402}" srcOrd="0" destOrd="0" presId="urn:microsoft.com/office/officeart/2005/8/layout/list1"/>
    <dgm:cxn modelId="{19311451-AE53-476C-825D-8ABC1BDC1F57}" srcId="{B6083E82-4FD5-4E5A-9C32-AB8E536E48CA}" destId="{32655EE5-D687-4036-9365-3BF9600C787A}" srcOrd="6" destOrd="0" parTransId="{8D9B4BE3-4DC5-4173-9538-7ADFD75CFB98}" sibTransId="{77EB99AD-650B-4160-B84A-7F4E8A95FB7A}"/>
    <dgm:cxn modelId="{E997DA77-1456-403D-BD96-11684E3E83EB}" type="presOf" srcId="{28D13449-B504-4A9C-AE21-963450EE6714}" destId="{2BACC4AC-39D0-4C97-A41F-27B566367B06}" srcOrd="1" destOrd="0" presId="urn:microsoft.com/office/officeart/2005/8/layout/list1"/>
    <dgm:cxn modelId="{6127B059-E4C3-46FC-83E3-1D01083DE2A5}" type="presOf" srcId="{DA39EAD1-A16F-4611-A8BC-0007B673D61D}" destId="{3A719830-836F-4557-9775-882C7FF0E8CB}" srcOrd="1" destOrd="0" presId="urn:microsoft.com/office/officeart/2005/8/layout/list1"/>
    <dgm:cxn modelId="{3E1C3086-A51F-41A1-AAA5-89E6DAE2E5EA}" type="presOf" srcId="{DA39EAD1-A16F-4611-A8BC-0007B673D61D}" destId="{B3562E96-47D8-4979-9E4D-1AC70BABC8F8}" srcOrd="0" destOrd="0" presId="urn:microsoft.com/office/officeart/2005/8/layout/list1"/>
    <dgm:cxn modelId="{A9600F8D-594E-4D3B-B5E8-C7F276D75FAD}" srcId="{B6083E82-4FD5-4E5A-9C32-AB8E536E48CA}" destId="{0E148C4A-2052-4D9E-9762-B47183107EEF}" srcOrd="0" destOrd="0" parTransId="{26A92388-4A17-430F-B548-04DDFFAEFD3C}" sibTransId="{7065EEA2-881E-4981-A322-50B1FA987418}"/>
    <dgm:cxn modelId="{0996F39C-AF1A-447D-839C-DC862ED2A9CC}" srcId="{B6083E82-4FD5-4E5A-9C32-AB8E536E48CA}" destId="{229E1915-037E-4836-BA89-CF06BC2103B5}" srcOrd="1" destOrd="0" parTransId="{18B49D62-B1F7-42EE-96FA-DF1AF6A8AC0A}" sibTransId="{8CF47161-0492-4CD1-80DC-AAFC5C13091B}"/>
    <dgm:cxn modelId="{10DD47B0-8D2C-4F90-A24E-08A372E2ACE2}" type="presOf" srcId="{229E1915-037E-4836-BA89-CF06BC2103B5}" destId="{C12F689C-39A8-42F1-B233-C90F9C8D8DB9}" srcOrd="0" destOrd="0" presId="urn:microsoft.com/office/officeart/2005/8/layout/list1"/>
    <dgm:cxn modelId="{02563CCD-4D35-4BC1-8337-65CFA5B45A0E}" type="presOf" srcId="{229E1915-037E-4836-BA89-CF06BC2103B5}" destId="{C04DF0C4-E9D3-44CE-BD38-24AEC83DFE7B}" srcOrd="1" destOrd="0" presId="urn:microsoft.com/office/officeart/2005/8/layout/list1"/>
    <dgm:cxn modelId="{E71FF72A-316C-42A1-AF3A-CCEC733F557D}" type="presParOf" srcId="{1CBCC7B6-1216-456B-A76C-A695A23C0AE5}" destId="{E6C0DAC0-2D7E-4464-9E0E-3A8BCE78ECD8}" srcOrd="0" destOrd="0" presId="urn:microsoft.com/office/officeart/2005/8/layout/list1"/>
    <dgm:cxn modelId="{ECFF3D52-162F-4647-8E11-98D87A838CED}" type="presParOf" srcId="{E6C0DAC0-2D7E-4464-9E0E-3A8BCE78ECD8}" destId="{07D04916-6034-4E59-8D82-CFA3E8E52AEB}" srcOrd="0" destOrd="0" presId="urn:microsoft.com/office/officeart/2005/8/layout/list1"/>
    <dgm:cxn modelId="{D7CF939A-39BB-4B71-9F70-755E36267E7F}" type="presParOf" srcId="{E6C0DAC0-2D7E-4464-9E0E-3A8BCE78ECD8}" destId="{FD6EEFAC-1799-43D9-990A-5F975A9E5F9F}" srcOrd="1" destOrd="0" presId="urn:microsoft.com/office/officeart/2005/8/layout/list1"/>
    <dgm:cxn modelId="{E88B8D4D-8535-4B89-8A98-9EA3BE7E139D}" type="presParOf" srcId="{1CBCC7B6-1216-456B-A76C-A695A23C0AE5}" destId="{3875789A-3748-443A-BA06-75A4961D77C7}" srcOrd="1" destOrd="0" presId="urn:microsoft.com/office/officeart/2005/8/layout/list1"/>
    <dgm:cxn modelId="{89B63B0C-E703-4C67-A1B2-F681B4759FB7}" type="presParOf" srcId="{1CBCC7B6-1216-456B-A76C-A695A23C0AE5}" destId="{7C54C7F5-649D-47FB-93C9-EF783B9967EB}" srcOrd="2" destOrd="0" presId="urn:microsoft.com/office/officeart/2005/8/layout/list1"/>
    <dgm:cxn modelId="{9F91C5F6-9D17-4752-BF60-C275B2CBEC45}" type="presParOf" srcId="{1CBCC7B6-1216-456B-A76C-A695A23C0AE5}" destId="{F6079308-DB11-4BBC-8891-6852E7CE7BBA}" srcOrd="3" destOrd="0" presId="urn:microsoft.com/office/officeart/2005/8/layout/list1"/>
    <dgm:cxn modelId="{E1CC4BEB-35ED-4AFA-9892-EC769EB8AED1}" type="presParOf" srcId="{1CBCC7B6-1216-456B-A76C-A695A23C0AE5}" destId="{33201FB2-47A5-4F14-B0ED-036BF6EAD1D0}" srcOrd="4" destOrd="0" presId="urn:microsoft.com/office/officeart/2005/8/layout/list1"/>
    <dgm:cxn modelId="{5B81D10D-7BE3-41C0-B433-914B9D7FF54F}" type="presParOf" srcId="{33201FB2-47A5-4F14-B0ED-036BF6EAD1D0}" destId="{C12F689C-39A8-42F1-B233-C90F9C8D8DB9}" srcOrd="0" destOrd="0" presId="urn:microsoft.com/office/officeart/2005/8/layout/list1"/>
    <dgm:cxn modelId="{0116273D-475E-4AEC-AB90-7818777C9B26}" type="presParOf" srcId="{33201FB2-47A5-4F14-B0ED-036BF6EAD1D0}" destId="{C04DF0C4-E9D3-44CE-BD38-24AEC83DFE7B}" srcOrd="1" destOrd="0" presId="urn:microsoft.com/office/officeart/2005/8/layout/list1"/>
    <dgm:cxn modelId="{F0620332-5594-495A-84FA-26EB2331D782}" type="presParOf" srcId="{1CBCC7B6-1216-456B-A76C-A695A23C0AE5}" destId="{023892AD-71F1-484C-87D8-32225EE0C9D4}" srcOrd="5" destOrd="0" presId="urn:microsoft.com/office/officeart/2005/8/layout/list1"/>
    <dgm:cxn modelId="{FD823A8C-8AA0-444D-8726-FA8FA7B2453D}" type="presParOf" srcId="{1CBCC7B6-1216-456B-A76C-A695A23C0AE5}" destId="{5420922A-DC5E-415B-84BD-7B69E92C95FF}" srcOrd="6" destOrd="0" presId="urn:microsoft.com/office/officeart/2005/8/layout/list1"/>
    <dgm:cxn modelId="{F97C4E8B-9069-4CAC-B8A9-A9ED221C9AFC}" type="presParOf" srcId="{1CBCC7B6-1216-456B-A76C-A695A23C0AE5}" destId="{E065F0C3-1301-4680-8510-4EDFE06FEE71}" srcOrd="7" destOrd="0" presId="urn:microsoft.com/office/officeart/2005/8/layout/list1"/>
    <dgm:cxn modelId="{3F93B211-36F4-4629-AD93-F521737965E4}" type="presParOf" srcId="{1CBCC7B6-1216-456B-A76C-A695A23C0AE5}" destId="{D80D2EDC-7277-4DFE-BE9A-7639F4FE2D2D}" srcOrd="8" destOrd="0" presId="urn:microsoft.com/office/officeart/2005/8/layout/list1"/>
    <dgm:cxn modelId="{8BDF8B77-FE78-40C5-B9C5-FD4D9DC738B5}" type="presParOf" srcId="{D80D2EDC-7277-4DFE-BE9A-7639F4FE2D2D}" destId="{D747DCD7-6B5B-4317-BB97-F232CF010402}" srcOrd="0" destOrd="0" presId="urn:microsoft.com/office/officeart/2005/8/layout/list1"/>
    <dgm:cxn modelId="{3AA25420-3106-490A-80EB-BBF1FDB492C0}" type="presParOf" srcId="{D80D2EDC-7277-4DFE-BE9A-7639F4FE2D2D}" destId="{C4F76A9B-81C2-4AAB-9DC4-C8642FC94A24}" srcOrd="1" destOrd="0" presId="urn:microsoft.com/office/officeart/2005/8/layout/list1"/>
    <dgm:cxn modelId="{4CE55C15-92D7-4449-ACFB-F4559194CFB0}" type="presParOf" srcId="{1CBCC7B6-1216-456B-A76C-A695A23C0AE5}" destId="{BC27B15E-DACB-4969-BA69-A7E23DE3C52F}" srcOrd="9" destOrd="0" presId="urn:microsoft.com/office/officeart/2005/8/layout/list1"/>
    <dgm:cxn modelId="{C1070762-BF1E-4DF5-94AD-35380BE786D5}" type="presParOf" srcId="{1CBCC7B6-1216-456B-A76C-A695A23C0AE5}" destId="{B97F442D-48D0-4A27-80E0-34FB9CE4C006}" srcOrd="10" destOrd="0" presId="urn:microsoft.com/office/officeart/2005/8/layout/list1"/>
    <dgm:cxn modelId="{8520310F-6A65-4A8D-86A2-06FAA6E41D76}" type="presParOf" srcId="{1CBCC7B6-1216-456B-A76C-A695A23C0AE5}" destId="{6FD0958C-598B-46EC-A7AD-B9125D405549}" srcOrd="11" destOrd="0" presId="urn:microsoft.com/office/officeart/2005/8/layout/list1"/>
    <dgm:cxn modelId="{A1EC3333-3E6A-481B-BB16-84DD33C543A0}" type="presParOf" srcId="{1CBCC7B6-1216-456B-A76C-A695A23C0AE5}" destId="{B8F82666-D367-4A94-8C60-47C80576847C}" srcOrd="12" destOrd="0" presId="urn:microsoft.com/office/officeart/2005/8/layout/list1"/>
    <dgm:cxn modelId="{FA9A322C-78E4-4531-9800-7974C2D4FF56}" type="presParOf" srcId="{B8F82666-D367-4A94-8C60-47C80576847C}" destId="{B3562E96-47D8-4979-9E4D-1AC70BABC8F8}" srcOrd="0" destOrd="0" presId="urn:microsoft.com/office/officeart/2005/8/layout/list1"/>
    <dgm:cxn modelId="{7C6F1893-DA98-462C-B800-9BCB0E51DEC7}" type="presParOf" srcId="{B8F82666-D367-4A94-8C60-47C80576847C}" destId="{3A719830-836F-4557-9775-882C7FF0E8CB}" srcOrd="1" destOrd="0" presId="urn:microsoft.com/office/officeart/2005/8/layout/list1"/>
    <dgm:cxn modelId="{279E037E-CFDE-4F5E-9F11-F366DF84C789}" type="presParOf" srcId="{1CBCC7B6-1216-456B-A76C-A695A23C0AE5}" destId="{5C018533-4DFF-47BD-AA43-BAF8D267846C}" srcOrd="13" destOrd="0" presId="urn:microsoft.com/office/officeart/2005/8/layout/list1"/>
    <dgm:cxn modelId="{1ECCDB87-6DB8-41EB-881F-E5653D54BD5A}" type="presParOf" srcId="{1CBCC7B6-1216-456B-A76C-A695A23C0AE5}" destId="{AE0D9D11-508C-435A-BCF9-F76B62F1E429}" srcOrd="14" destOrd="0" presId="urn:microsoft.com/office/officeart/2005/8/layout/list1"/>
    <dgm:cxn modelId="{DE666B8A-151D-48C6-8110-6C3F799685BE}" type="presParOf" srcId="{1CBCC7B6-1216-456B-A76C-A695A23C0AE5}" destId="{99D08160-A11A-4D54-947F-DC825FCC3FF0}" srcOrd="15" destOrd="0" presId="urn:microsoft.com/office/officeart/2005/8/layout/list1"/>
    <dgm:cxn modelId="{01684945-C632-493C-8A41-65A2A23B5C8C}" type="presParOf" srcId="{1CBCC7B6-1216-456B-A76C-A695A23C0AE5}" destId="{3BC697E3-8ADD-42B6-95FA-30BA66E34A0A}" srcOrd="16" destOrd="0" presId="urn:microsoft.com/office/officeart/2005/8/layout/list1"/>
    <dgm:cxn modelId="{665C2A58-E021-44EB-A0D1-0CA7FF1FE53B}" type="presParOf" srcId="{3BC697E3-8ADD-42B6-95FA-30BA66E34A0A}" destId="{C4F49C3E-FD6B-405F-8F52-9F86B3A0918D}" srcOrd="0" destOrd="0" presId="urn:microsoft.com/office/officeart/2005/8/layout/list1"/>
    <dgm:cxn modelId="{8E1B6F12-06FD-407D-80DE-7F26D45CAC33}" type="presParOf" srcId="{3BC697E3-8ADD-42B6-95FA-30BA66E34A0A}" destId="{6ADDCDED-4E4B-49DF-A263-42ED6F8DF9FE}" srcOrd="1" destOrd="0" presId="urn:microsoft.com/office/officeart/2005/8/layout/list1"/>
    <dgm:cxn modelId="{09B4806E-4E07-439F-8E5D-A27B731EF30A}" type="presParOf" srcId="{1CBCC7B6-1216-456B-A76C-A695A23C0AE5}" destId="{D19974F5-BB7C-4381-9F36-6E2B051FA693}" srcOrd="17" destOrd="0" presId="urn:microsoft.com/office/officeart/2005/8/layout/list1"/>
    <dgm:cxn modelId="{3EE428B9-B32C-4709-8FE5-B330B26AD351}" type="presParOf" srcId="{1CBCC7B6-1216-456B-A76C-A695A23C0AE5}" destId="{3778C410-78C3-4C00-BBC6-9A55CDAB10A0}" srcOrd="18" destOrd="0" presId="urn:microsoft.com/office/officeart/2005/8/layout/list1"/>
    <dgm:cxn modelId="{1AB1B8CA-110B-4680-B5F5-61217C19993C}" type="presParOf" srcId="{1CBCC7B6-1216-456B-A76C-A695A23C0AE5}" destId="{3FFD8BCC-99E4-405F-9D04-5F5FCADB5BA9}" srcOrd="19" destOrd="0" presId="urn:microsoft.com/office/officeart/2005/8/layout/list1"/>
    <dgm:cxn modelId="{84276321-E183-4C1B-AD83-1B2AE11B790E}" type="presParOf" srcId="{1CBCC7B6-1216-456B-A76C-A695A23C0AE5}" destId="{DF3BC629-37E7-4264-98A2-6E5F8BECEF5C}" srcOrd="20" destOrd="0" presId="urn:microsoft.com/office/officeart/2005/8/layout/list1"/>
    <dgm:cxn modelId="{D8973217-FBF7-4046-ADEA-19405F6E88FF}" type="presParOf" srcId="{DF3BC629-37E7-4264-98A2-6E5F8BECEF5C}" destId="{4385C466-9AE8-45CB-AFCE-1516CE0C817C}" srcOrd="0" destOrd="0" presId="urn:microsoft.com/office/officeart/2005/8/layout/list1"/>
    <dgm:cxn modelId="{27B84399-E17F-4240-B7E4-795416E8FB49}" type="presParOf" srcId="{DF3BC629-37E7-4264-98A2-6E5F8BECEF5C}" destId="{2BACC4AC-39D0-4C97-A41F-27B566367B06}" srcOrd="1" destOrd="0" presId="urn:microsoft.com/office/officeart/2005/8/layout/list1"/>
    <dgm:cxn modelId="{DE5E15F1-1C41-4620-9632-6700A75BD8DB}" type="presParOf" srcId="{1CBCC7B6-1216-456B-A76C-A695A23C0AE5}" destId="{2053330E-E2E4-4918-9131-52C3D84C9649}" srcOrd="21" destOrd="0" presId="urn:microsoft.com/office/officeart/2005/8/layout/list1"/>
    <dgm:cxn modelId="{F0ED6619-FC62-4DE3-9A1D-6BA0E8FFB19C}" type="presParOf" srcId="{1CBCC7B6-1216-456B-A76C-A695A23C0AE5}" destId="{A463F0B0-BFF8-4D9B-809D-E6866A10757A}" srcOrd="22" destOrd="0" presId="urn:microsoft.com/office/officeart/2005/8/layout/list1"/>
    <dgm:cxn modelId="{11576FAA-8B5C-4FFB-9C2B-4AEB300962AD}" type="presParOf" srcId="{1CBCC7B6-1216-456B-A76C-A695A23C0AE5}" destId="{FFDA691B-D1E9-42B9-AC26-B752E7BFD3F4}" srcOrd="23" destOrd="0" presId="urn:microsoft.com/office/officeart/2005/8/layout/list1"/>
    <dgm:cxn modelId="{9F14277C-0496-43F9-A618-BACAB205E163}" type="presParOf" srcId="{1CBCC7B6-1216-456B-A76C-A695A23C0AE5}" destId="{FEA81874-96F8-449C-A8B3-8FEB645EF1B7}" srcOrd="24" destOrd="0" presId="urn:microsoft.com/office/officeart/2005/8/layout/list1"/>
    <dgm:cxn modelId="{7CD054D9-61BE-43F0-862B-A742574E720E}" type="presParOf" srcId="{FEA81874-96F8-449C-A8B3-8FEB645EF1B7}" destId="{79953C91-E1A6-4197-8602-02501C4A1E74}" srcOrd="0" destOrd="0" presId="urn:microsoft.com/office/officeart/2005/8/layout/list1"/>
    <dgm:cxn modelId="{486396BA-6700-4701-B746-BB4A1AF7D812}" type="presParOf" srcId="{FEA81874-96F8-449C-A8B3-8FEB645EF1B7}" destId="{6ABC20CD-96BE-48E8-B479-39E181F80995}" srcOrd="1" destOrd="0" presId="urn:microsoft.com/office/officeart/2005/8/layout/list1"/>
    <dgm:cxn modelId="{51BF83AE-3D71-424A-B3CB-93365B7E11AB}" type="presParOf" srcId="{1CBCC7B6-1216-456B-A76C-A695A23C0AE5}" destId="{A9203684-8FBE-4492-9B89-5EBD49E9D60E}" srcOrd="25" destOrd="0" presId="urn:microsoft.com/office/officeart/2005/8/layout/list1"/>
    <dgm:cxn modelId="{93472F59-0EFB-4AC5-891D-2DF8DD34717A}" type="presParOf" srcId="{1CBCC7B6-1216-456B-A76C-A695A23C0AE5}" destId="{EB96EA0E-5423-4A03-9EC9-8D9F10D4E69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06819-3440-49FE-A155-8095735EE4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CFDC7E-6E09-4045-A9A0-1C85E3DD2FB8}">
      <dgm:prSet/>
      <dgm:spPr/>
      <dgm:t>
        <a:bodyPr/>
        <a:lstStyle/>
        <a:p>
          <a:r>
            <a:rPr lang="pl-PL" u="sng" dirty="0"/>
            <a:t>Postępowanie w przypadku otrzymania powiadomień ostrzegawczych</a:t>
          </a:r>
          <a:endParaRPr lang="en-US" dirty="0"/>
        </a:p>
      </dgm:t>
    </dgm:pt>
    <dgm:pt modelId="{272EA3B9-8E60-46D0-914F-5B9C4ADD6F6A}" type="parTrans" cxnId="{47AB9C8C-C2A7-47FF-A5BD-CC8AA642C810}">
      <dgm:prSet/>
      <dgm:spPr/>
      <dgm:t>
        <a:bodyPr/>
        <a:lstStyle/>
        <a:p>
          <a:endParaRPr lang="en-US"/>
        </a:p>
      </dgm:t>
    </dgm:pt>
    <dgm:pt modelId="{ED6F2CAF-B19E-403F-A4A1-9B91E2E73DC6}" type="sibTrans" cxnId="{47AB9C8C-C2A7-47FF-A5BD-CC8AA642C810}">
      <dgm:prSet/>
      <dgm:spPr/>
      <dgm:t>
        <a:bodyPr/>
        <a:lstStyle/>
        <a:p>
          <a:endParaRPr lang="en-US"/>
        </a:p>
      </dgm:t>
    </dgm:pt>
    <dgm:pt modelId="{0E3CAEBD-82C3-4A98-A321-A96F67B7916D}">
      <dgm:prSet/>
      <dgm:spPr/>
      <dgm:t>
        <a:bodyPr/>
        <a:lstStyle/>
        <a:p>
          <a:r>
            <a:rPr lang="pl-PL"/>
            <a:t>Po otrzymaniu powiadomień ostrzegawczych, wyznaczeni pracownicy niezwłocznie podejmują działania mające na celu uzyskanie właściwych warunków przechowywania poprzez np. (weryfikację szczelności zamknięcia lodówki, weryfikację oszronienia, [XXX]. </a:t>
          </a:r>
          <a:endParaRPr lang="en-US"/>
        </a:p>
      </dgm:t>
    </dgm:pt>
    <dgm:pt modelId="{633F1203-7497-4B27-8017-188A5DDB97E8}" type="parTrans" cxnId="{42F862B5-2DA1-4906-A3AA-9B6EADFDF92E}">
      <dgm:prSet/>
      <dgm:spPr/>
      <dgm:t>
        <a:bodyPr/>
        <a:lstStyle/>
        <a:p>
          <a:endParaRPr lang="en-US"/>
        </a:p>
      </dgm:t>
    </dgm:pt>
    <dgm:pt modelId="{C210923F-5BD2-4F28-9ED7-885C5F2D8F93}" type="sibTrans" cxnId="{42F862B5-2DA1-4906-A3AA-9B6EADFDF92E}">
      <dgm:prSet/>
      <dgm:spPr/>
      <dgm:t>
        <a:bodyPr/>
        <a:lstStyle/>
        <a:p>
          <a:endParaRPr lang="en-US"/>
        </a:p>
      </dgm:t>
    </dgm:pt>
    <dgm:pt modelId="{23508639-5279-4B95-9A6E-C6CB97A85379}">
      <dgm:prSet/>
      <dgm:spPr/>
      <dgm:t>
        <a:bodyPr/>
        <a:lstStyle/>
        <a:p>
          <a:r>
            <a:rPr lang="pl-PL"/>
            <a:t>Poza godzinami pracy  i w dni wolne od pracy, ustalone zostały następujące zasady postępowania [XXX] .</a:t>
          </a:r>
          <a:endParaRPr lang="en-US"/>
        </a:p>
      </dgm:t>
    </dgm:pt>
    <dgm:pt modelId="{30EBE61D-DF3E-496F-B65E-BC38023C04D5}" type="parTrans" cxnId="{1E3EFACB-B26E-4954-89CE-278DC7A0774C}">
      <dgm:prSet/>
      <dgm:spPr/>
      <dgm:t>
        <a:bodyPr/>
        <a:lstStyle/>
        <a:p>
          <a:endParaRPr lang="en-US"/>
        </a:p>
      </dgm:t>
    </dgm:pt>
    <dgm:pt modelId="{F2D534E2-90B6-44D9-A75E-437E5A9421E7}" type="sibTrans" cxnId="{1E3EFACB-B26E-4954-89CE-278DC7A0774C}">
      <dgm:prSet/>
      <dgm:spPr/>
      <dgm:t>
        <a:bodyPr/>
        <a:lstStyle/>
        <a:p>
          <a:endParaRPr lang="en-US"/>
        </a:p>
      </dgm:t>
    </dgm:pt>
    <dgm:pt modelId="{0D8D12D6-BFBC-46FB-A29C-38CA25E88BBD}" type="pres">
      <dgm:prSet presAssocID="{EBD06819-3440-49FE-A155-8095735EE4FF}" presName="linear" presStyleCnt="0">
        <dgm:presLayoutVars>
          <dgm:animLvl val="lvl"/>
          <dgm:resizeHandles val="exact"/>
        </dgm:presLayoutVars>
      </dgm:prSet>
      <dgm:spPr/>
    </dgm:pt>
    <dgm:pt modelId="{F2363FB6-DCD4-4B36-A1C2-A2E361A5EF65}" type="pres">
      <dgm:prSet presAssocID="{DCCFDC7E-6E09-4045-A9A0-1C85E3DD2FB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41D4A8D-4E4F-44D0-A60B-AD888ADB8114}" type="pres">
      <dgm:prSet presAssocID="{DCCFDC7E-6E09-4045-A9A0-1C85E3DD2FB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F7DC41F-1236-47AE-9DC9-D44B8F543A12}" type="presOf" srcId="{DCCFDC7E-6E09-4045-A9A0-1C85E3DD2FB8}" destId="{F2363FB6-DCD4-4B36-A1C2-A2E361A5EF65}" srcOrd="0" destOrd="0" presId="urn:microsoft.com/office/officeart/2005/8/layout/vList2"/>
    <dgm:cxn modelId="{47AB9C8C-C2A7-47FF-A5BD-CC8AA642C810}" srcId="{EBD06819-3440-49FE-A155-8095735EE4FF}" destId="{DCCFDC7E-6E09-4045-A9A0-1C85E3DD2FB8}" srcOrd="0" destOrd="0" parTransId="{272EA3B9-8E60-46D0-914F-5B9C4ADD6F6A}" sibTransId="{ED6F2CAF-B19E-403F-A4A1-9B91E2E73DC6}"/>
    <dgm:cxn modelId="{43558CB4-1FB1-4CD7-BDEF-B2C066946233}" type="presOf" srcId="{23508639-5279-4B95-9A6E-C6CB97A85379}" destId="{441D4A8D-4E4F-44D0-A60B-AD888ADB8114}" srcOrd="0" destOrd="1" presId="urn:microsoft.com/office/officeart/2005/8/layout/vList2"/>
    <dgm:cxn modelId="{42F862B5-2DA1-4906-A3AA-9B6EADFDF92E}" srcId="{DCCFDC7E-6E09-4045-A9A0-1C85E3DD2FB8}" destId="{0E3CAEBD-82C3-4A98-A321-A96F67B7916D}" srcOrd="0" destOrd="0" parTransId="{633F1203-7497-4B27-8017-188A5DDB97E8}" sibTransId="{C210923F-5BD2-4F28-9ED7-885C5F2D8F93}"/>
    <dgm:cxn modelId="{1E3EFACB-B26E-4954-89CE-278DC7A0774C}" srcId="{DCCFDC7E-6E09-4045-A9A0-1C85E3DD2FB8}" destId="{23508639-5279-4B95-9A6E-C6CB97A85379}" srcOrd="1" destOrd="0" parTransId="{30EBE61D-DF3E-496F-B65E-BC38023C04D5}" sibTransId="{F2D534E2-90B6-44D9-A75E-437E5A9421E7}"/>
    <dgm:cxn modelId="{A5D2E5D0-42F8-4BE9-9B9B-C938A9E25711}" type="presOf" srcId="{0E3CAEBD-82C3-4A98-A321-A96F67B7916D}" destId="{441D4A8D-4E4F-44D0-A60B-AD888ADB8114}" srcOrd="0" destOrd="0" presId="urn:microsoft.com/office/officeart/2005/8/layout/vList2"/>
    <dgm:cxn modelId="{0AD2C9E8-0186-4A2E-A037-C1FE3282EF96}" type="presOf" srcId="{EBD06819-3440-49FE-A155-8095735EE4FF}" destId="{0D8D12D6-BFBC-46FB-A29C-38CA25E88BBD}" srcOrd="0" destOrd="0" presId="urn:microsoft.com/office/officeart/2005/8/layout/vList2"/>
    <dgm:cxn modelId="{33F743B5-BC12-44D2-8FB4-1161B4EEDB5E}" type="presParOf" srcId="{0D8D12D6-BFBC-46FB-A29C-38CA25E88BBD}" destId="{F2363FB6-DCD4-4B36-A1C2-A2E361A5EF65}" srcOrd="0" destOrd="0" presId="urn:microsoft.com/office/officeart/2005/8/layout/vList2"/>
    <dgm:cxn modelId="{B29496FD-5E28-4A25-8597-378271E993FB}" type="presParOf" srcId="{0D8D12D6-BFBC-46FB-A29C-38CA25E88BBD}" destId="{441D4A8D-4E4F-44D0-A60B-AD888ADB81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D06819-3440-49FE-A155-8095735EE4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D12D6-BFBC-46FB-A29C-38CA25E88BBD}" type="pres">
      <dgm:prSet presAssocID="{EBD06819-3440-49FE-A155-8095735EE4F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AD2C9E8-0186-4A2E-A037-C1FE3282EF96}" type="presOf" srcId="{EBD06819-3440-49FE-A155-8095735EE4FF}" destId="{0D8D12D6-BFBC-46FB-A29C-38CA25E88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D06819-3440-49FE-A155-8095735EE4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D12D6-BFBC-46FB-A29C-38CA25E88BBD}" type="pres">
      <dgm:prSet presAssocID="{EBD06819-3440-49FE-A155-8095735EE4F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AD2C9E8-0186-4A2E-A037-C1FE3282EF96}" type="presOf" srcId="{EBD06819-3440-49FE-A155-8095735EE4FF}" destId="{0D8D12D6-BFBC-46FB-A29C-38CA25E88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453F78-1989-41E1-923F-05011BE23FC7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FFEA9-921A-4911-A9B1-A23DE5668629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 u="sng" dirty="0"/>
            <a:t>Postępowanie w przypadku awarii urządzeń chłodniczych.</a:t>
          </a:r>
          <a:endParaRPr lang="pl-PL" dirty="0"/>
        </a:p>
      </dgm:t>
    </dgm:pt>
    <dgm:pt modelId="{E8D17110-8B6C-44B7-B02C-34C442A8ADE1}" type="parTrans" cxnId="{BA94DE64-1A28-4510-8B5E-9B1F8721A46E}">
      <dgm:prSet/>
      <dgm:spPr/>
      <dgm:t>
        <a:bodyPr/>
        <a:lstStyle/>
        <a:p>
          <a:endParaRPr lang="pl-PL"/>
        </a:p>
      </dgm:t>
    </dgm:pt>
    <dgm:pt modelId="{DF2D22AB-1B40-4072-B3A8-5B30A12E04E3}" type="sibTrans" cxnId="{BA94DE64-1A28-4510-8B5E-9B1F8721A46E}">
      <dgm:prSet/>
      <dgm:spPr/>
      <dgm:t>
        <a:bodyPr/>
        <a:lstStyle/>
        <a:p>
          <a:endParaRPr lang="pl-PL"/>
        </a:p>
      </dgm:t>
    </dgm:pt>
    <dgm:pt modelId="{1EFD7A0B-A9FC-47FB-BC48-F3358BB9DB57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/>
            <a:t>W przypadku awarii urządzeń chłodniczych należy postępować zgodnie z SOP-[XXX] lub zgodnie z poniżej opisanym schematem [xxx]. </a:t>
          </a:r>
        </a:p>
      </dgm:t>
    </dgm:pt>
    <dgm:pt modelId="{E0D5F897-6493-4758-9E3F-AC55D62F3238}" type="parTrans" cxnId="{8796A094-3951-4A15-9EBD-C2CF159B22F7}">
      <dgm:prSet/>
      <dgm:spPr/>
      <dgm:t>
        <a:bodyPr/>
        <a:lstStyle/>
        <a:p>
          <a:endParaRPr lang="pl-PL"/>
        </a:p>
      </dgm:t>
    </dgm:pt>
    <dgm:pt modelId="{D62ADF03-B7D9-4BA4-BF51-79917082215C}" type="sibTrans" cxnId="{8796A094-3951-4A15-9EBD-C2CF159B22F7}">
      <dgm:prSet/>
      <dgm:spPr/>
      <dgm:t>
        <a:bodyPr/>
        <a:lstStyle/>
        <a:p>
          <a:endParaRPr lang="pl-PL"/>
        </a:p>
      </dgm:t>
    </dgm:pt>
    <dgm:pt modelId="{AEEC1AC4-B461-4B73-8459-3879818B4122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 dirty="0"/>
            <a:t>Należy umieścić produkty w odpowiednio dostosowanym urządzeniu, w którym znajduje się czujnik do monitorowania warunków temperaturowych, np.: [</a:t>
          </a:r>
          <a:r>
            <a:rPr lang="pl-PL" dirty="0" err="1"/>
            <a:t>xxxxx</a:t>
          </a:r>
          <a:r>
            <a:rPr lang="pl-PL" dirty="0"/>
            <a:t>]</a:t>
          </a:r>
        </a:p>
      </dgm:t>
    </dgm:pt>
    <dgm:pt modelId="{6E63BBCA-51DD-497C-8FF6-34EB4B24EE6D}" type="parTrans" cxnId="{B161DF53-56EF-4FE0-996A-698EA15AB243}">
      <dgm:prSet/>
      <dgm:spPr/>
      <dgm:t>
        <a:bodyPr/>
        <a:lstStyle/>
        <a:p>
          <a:endParaRPr lang="pl-PL"/>
        </a:p>
      </dgm:t>
    </dgm:pt>
    <dgm:pt modelId="{8B59089F-63DC-4BDF-8BDA-1979831A550E}" type="sibTrans" cxnId="{B161DF53-56EF-4FE0-996A-698EA15AB243}">
      <dgm:prSet/>
      <dgm:spPr/>
      <dgm:t>
        <a:bodyPr/>
        <a:lstStyle/>
        <a:p>
          <a:endParaRPr lang="pl-PL"/>
        </a:p>
      </dgm:t>
    </dgm:pt>
    <dgm:pt modelId="{6C8F78FC-147D-4870-A3C5-F9F9C3BD19A5}" type="pres">
      <dgm:prSet presAssocID="{14453F78-1989-41E1-923F-05011BE23FC7}" presName="Name0" presStyleCnt="0">
        <dgm:presLayoutVars>
          <dgm:dir/>
          <dgm:animLvl val="lvl"/>
          <dgm:resizeHandles val="exact"/>
        </dgm:presLayoutVars>
      </dgm:prSet>
      <dgm:spPr/>
    </dgm:pt>
    <dgm:pt modelId="{D424F772-2C8C-487A-84D9-DE81AC792819}" type="pres">
      <dgm:prSet presAssocID="{073FFEA9-921A-4911-A9B1-A23DE5668629}" presName="boxAndChildren" presStyleCnt="0"/>
      <dgm:spPr/>
    </dgm:pt>
    <dgm:pt modelId="{BD94B9B2-0305-4884-8B44-79B14F9502BA}" type="pres">
      <dgm:prSet presAssocID="{073FFEA9-921A-4911-A9B1-A23DE5668629}" presName="parentTextBox" presStyleLbl="node1" presStyleIdx="0" presStyleCnt="1"/>
      <dgm:spPr/>
    </dgm:pt>
    <dgm:pt modelId="{BF2F5A05-7C9D-4D4A-9CA5-0E8B2DB793DA}" type="pres">
      <dgm:prSet presAssocID="{073FFEA9-921A-4911-A9B1-A23DE5668629}" presName="entireBox" presStyleLbl="node1" presStyleIdx="0" presStyleCnt="1"/>
      <dgm:spPr/>
    </dgm:pt>
    <dgm:pt modelId="{28AE8070-FA82-47DA-AE13-7BF2985BD1A8}" type="pres">
      <dgm:prSet presAssocID="{073FFEA9-921A-4911-A9B1-A23DE5668629}" presName="descendantBox" presStyleCnt="0"/>
      <dgm:spPr/>
    </dgm:pt>
    <dgm:pt modelId="{85499A39-1570-4DA7-AF24-4E3C10939484}" type="pres">
      <dgm:prSet presAssocID="{1EFD7A0B-A9FC-47FB-BC48-F3358BB9DB57}" presName="childTextBox" presStyleLbl="fgAccFollowNode1" presStyleIdx="0" presStyleCnt="2">
        <dgm:presLayoutVars>
          <dgm:bulletEnabled val="1"/>
        </dgm:presLayoutVars>
      </dgm:prSet>
      <dgm:spPr/>
    </dgm:pt>
    <dgm:pt modelId="{53E1300C-8C3B-4EA6-A7BB-CCBBC78FC7D6}" type="pres">
      <dgm:prSet presAssocID="{AEEC1AC4-B461-4B73-8459-3879818B4122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0300F61B-ADF6-402A-9B4F-F4982777EF4F}" type="presOf" srcId="{073FFEA9-921A-4911-A9B1-A23DE5668629}" destId="{BD94B9B2-0305-4884-8B44-79B14F9502BA}" srcOrd="0" destOrd="0" presId="urn:microsoft.com/office/officeart/2005/8/layout/process4"/>
    <dgm:cxn modelId="{F00C2C41-B364-4B77-BF6F-EA6CBB402ADE}" type="presOf" srcId="{AEEC1AC4-B461-4B73-8459-3879818B4122}" destId="{53E1300C-8C3B-4EA6-A7BB-CCBBC78FC7D6}" srcOrd="0" destOrd="0" presId="urn:microsoft.com/office/officeart/2005/8/layout/process4"/>
    <dgm:cxn modelId="{BA94DE64-1A28-4510-8B5E-9B1F8721A46E}" srcId="{14453F78-1989-41E1-923F-05011BE23FC7}" destId="{073FFEA9-921A-4911-A9B1-A23DE5668629}" srcOrd="0" destOrd="0" parTransId="{E8D17110-8B6C-44B7-B02C-34C442A8ADE1}" sibTransId="{DF2D22AB-1B40-4072-B3A8-5B30A12E04E3}"/>
    <dgm:cxn modelId="{C8D6D64A-F57F-4A0D-BEAD-4800C02B707D}" type="presOf" srcId="{14453F78-1989-41E1-923F-05011BE23FC7}" destId="{6C8F78FC-147D-4870-A3C5-F9F9C3BD19A5}" srcOrd="0" destOrd="0" presId="urn:microsoft.com/office/officeart/2005/8/layout/process4"/>
    <dgm:cxn modelId="{E497894D-2B8D-4F93-B291-80D31EF8A0C2}" type="presOf" srcId="{1EFD7A0B-A9FC-47FB-BC48-F3358BB9DB57}" destId="{85499A39-1570-4DA7-AF24-4E3C10939484}" srcOrd="0" destOrd="0" presId="urn:microsoft.com/office/officeart/2005/8/layout/process4"/>
    <dgm:cxn modelId="{B161DF53-56EF-4FE0-996A-698EA15AB243}" srcId="{073FFEA9-921A-4911-A9B1-A23DE5668629}" destId="{AEEC1AC4-B461-4B73-8459-3879818B4122}" srcOrd="1" destOrd="0" parTransId="{6E63BBCA-51DD-497C-8FF6-34EB4B24EE6D}" sibTransId="{8B59089F-63DC-4BDF-8BDA-1979831A550E}"/>
    <dgm:cxn modelId="{8796A094-3951-4A15-9EBD-C2CF159B22F7}" srcId="{073FFEA9-921A-4911-A9B1-A23DE5668629}" destId="{1EFD7A0B-A9FC-47FB-BC48-F3358BB9DB57}" srcOrd="0" destOrd="0" parTransId="{E0D5F897-6493-4758-9E3F-AC55D62F3238}" sibTransId="{D62ADF03-B7D9-4BA4-BF51-79917082215C}"/>
    <dgm:cxn modelId="{164BAEC2-560E-4ED6-9A6F-DC89D249FAF6}" type="presOf" srcId="{073FFEA9-921A-4911-A9B1-A23DE5668629}" destId="{BF2F5A05-7C9D-4D4A-9CA5-0E8B2DB793DA}" srcOrd="1" destOrd="0" presId="urn:microsoft.com/office/officeart/2005/8/layout/process4"/>
    <dgm:cxn modelId="{570FFA0F-DFA2-4A77-A53F-224F4E577826}" type="presParOf" srcId="{6C8F78FC-147D-4870-A3C5-F9F9C3BD19A5}" destId="{D424F772-2C8C-487A-84D9-DE81AC792819}" srcOrd="0" destOrd="0" presId="urn:microsoft.com/office/officeart/2005/8/layout/process4"/>
    <dgm:cxn modelId="{2EBCCE73-956F-4798-A7DF-14C455BEFE92}" type="presParOf" srcId="{D424F772-2C8C-487A-84D9-DE81AC792819}" destId="{BD94B9B2-0305-4884-8B44-79B14F9502BA}" srcOrd="0" destOrd="0" presId="urn:microsoft.com/office/officeart/2005/8/layout/process4"/>
    <dgm:cxn modelId="{61E92E0C-BC7A-4AD9-98D9-FCC0E6F1CF50}" type="presParOf" srcId="{D424F772-2C8C-487A-84D9-DE81AC792819}" destId="{BF2F5A05-7C9D-4D4A-9CA5-0E8B2DB793DA}" srcOrd="1" destOrd="0" presId="urn:microsoft.com/office/officeart/2005/8/layout/process4"/>
    <dgm:cxn modelId="{EEF777AC-9DA4-40D7-9735-8ED3371939C2}" type="presParOf" srcId="{D424F772-2C8C-487A-84D9-DE81AC792819}" destId="{28AE8070-FA82-47DA-AE13-7BF2985BD1A8}" srcOrd="2" destOrd="0" presId="urn:microsoft.com/office/officeart/2005/8/layout/process4"/>
    <dgm:cxn modelId="{6F0ECC4B-BD7F-4736-A29E-E2B3CA0DA692}" type="presParOf" srcId="{28AE8070-FA82-47DA-AE13-7BF2985BD1A8}" destId="{85499A39-1570-4DA7-AF24-4E3C10939484}" srcOrd="0" destOrd="0" presId="urn:microsoft.com/office/officeart/2005/8/layout/process4"/>
    <dgm:cxn modelId="{081FBD53-98D1-4EBC-9ED2-E366E4580F2D}" type="presParOf" srcId="{28AE8070-FA82-47DA-AE13-7BF2985BD1A8}" destId="{53E1300C-8C3B-4EA6-A7BB-CCBBC78FC7D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453F78-1989-41E1-923F-05011BE23FC7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1DA4F6-8A86-4DC0-8267-9D6550DA2172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 u="sng" dirty="0"/>
            <a:t>Postępowanie w przypadku awarii systemu monitorowania temperatury</a:t>
          </a:r>
          <a:endParaRPr lang="pl-PL" dirty="0"/>
        </a:p>
      </dgm:t>
    </dgm:pt>
    <dgm:pt modelId="{940840E2-08D7-460F-A81D-69FF72C28037}" type="parTrans" cxnId="{7A04ED09-0FA5-4512-9DAC-21B384F31BD2}">
      <dgm:prSet/>
      <dgm:spPr/>
      <dgm:t>
        <a:bodyPr/>
        <a:lstStyle/>
        <a:p>
          <a:endParaRPr lang="pl-PL"/>
        </a:p>
      </dgm:t>
    </dgm:pt>
    <dgm:pt modelId="{521C914A-2D3E-472F-8C07-5B20F3B62985}" type="sibTrans" cxnId="{7A04ED09-0FA5-4512-9DAC-21B384F31BD2}">
      <dgm:prSet/>
      <dgm:spPr/>
      <dgm:t>
        <a:bodyPr/>
        <a:lstStyle/>
        <a:p>
          <a:endParaRPr lang="pl-PL"/>
        </a:p>
      </dgm:t>
    </dgm:pt>
    <dgm:pt modelId="{D9538F94-3AE9-4B5F-9AC6-57303B90FE9A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 b="1" i="1" dirty="0"/>
            <a:t>UWAGA!!!!!PRZYKŁADOWY SPOSÓB POSTĘPOWANIA ZALEŻNY OD SYSTEMU DO MONITOROWANIA TEMPERATURY</a:t>
          </a:r>
          <a:endParaRPr lang="pl-PL" dirty="0"/>
        </a:p>
      </dgm:t>
    </dgm:pt>
    <dgm:pt modelId="{EEB08DE7-3DBE-47C6-B3F5-1B64B24E6A7C}" type="parTrans" cxnId="{7571B343-D016-4E2B-9E52-2E0412D0AF63}">
      <dgm:prSet/>
      <dgm:spPr/>
      <dgm:t>
        <a:bodyPr/>
        <a:lstStyle/>
        <a:p>
          <a:endParaRPr lang="pl-PL"/>
        </a:p>
      </dgm:t>
    </dgm:pt>
    <dgm:pt modelId="{83199AA7-CAB4-462B-821E-1A2242853F1D}" type="sibTrans" cxnId="{7571B343-D016-4E2B-9E52-2E0412D0AF63}">
      <dgm:prSet/>
      <dgm:spPr/>
      <dgm:t>
        <a:bodyPr/>
        <a:lstStyle/>
        <a:p>
          <a:endParaRPr lang="pl-PL"/>
        </a:p>
      </dgm:t>
    </dgm:pt>
    <dgm:pt modelId="{9566D0EC-7734-4C1A-A117-C5F13BB24D26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/>
            <a:t>Czujniki wyposażone są w wewnętrzną baterie, która w przypadku awarii systemu rejestruje warunki temperaturowe, które można odczytać z wyświetlacza rejestratora.</a:t>
          </a:r>
        </a:p>
      </dgm:t>
    </dgm:pt>
    <dgm:pt modelId="{46A5AB29-4D12-404F-94AA-E625A737F7C9}" type="parTrans" cxnId="{FBD89D57-8A79-4D49-8E24-7BEE2C08B041}">
      <dgm:prSet/>
      <dgm:spPr/>
      <dgm:t>
        <a:bodyPr/>
        <a:lstStyle/>
        <a:p>
          <a:endParaRPr lang="pl-PL"/>
        </a:p>
      </dgm:t>
    </dgm:pt>
    <dgm:pt modelId="{F70571B2-5268-4EEF-9814-918B3EBB09CC}" type="sibTrans" cxnId="{FBD89D57-8A79-4D49-8E24-7BEE2C08B041}">
      <dgm:prSet/>
      <dgm:spPr/>
      <dgm:t>
        <a:bodyPr/>
        <a:lstStyle/>
        <a:p>
          <a:endParaRPr lang="pl-PL"/>
        </a:p>
      </dgm:t>
    </dgm:pt>
    <dgm:pt modelId="{AAB8765E-C2B3-443E-B715-644A96514F43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 dirty="0"/>
            <a:t>W takiej sytuacji należy dokonywać odczytu z rejestratorów i odnotowywać wyniki co [xxx] minut, zgodnie z załącznikiem nr 2. Zawiadomić firmę serwisową</a:t>
          </a:r>
        </a:p>
      </dgm:t>
    </dgm:pt>
    <dgm:pt modelId="{7352CEEF-3BF0-474C-9A21-01ADED41ED9E}" type="parTrans" cxnId="{8F828FF1-5649-468F-9A95-BAB7A073E696}">
      <dgm:prSet/>
      <dgm:spPr/>
      <dgm:t>
        <a:bodyPr/>
        <a:lstStyle/>
        <a:p>
          <a:endParaRPr lang="pl-PL"/>
        </a:p>
      </dgm:t>
    </dgm:pt>
    <dgm:pt modelId="{1B0DDDDC-3EAA-4D3F-9363-AFDE587605ED}" type="sibTrans" cxnId="{8F828FF1-5649-468F-9A95-BAB7A073E696}">
      <dgm:prSet/>
      <dgm:spPr/>
      <dgm:t>
        <a:bodyPr/>
        <a:lstStyle/>
        <a:p>
          <a:endParaRPr lang="pl-PL"/>
        </a:p>
      </dgm:t>
    </dgm:pt>
    <dgm:pt modelId="{6C75219C-1997-4CFB-A500-34D5E664B89D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/>
            <a:t>W przypadku długotrwałej awarii systemu i wyczerpania pojemności baterii,  w urządzeniach chłodniczych należy umieścić inne urządzenie rejestrujące temperaturę i  dokonywać odczytu i odnotowywać wyniki zgodnie z powyższym punktem.</a:t>
          </a:r>
        </a:p>
      </dgm:t>
    </dgm:pt>
    <dgm:pt modelId="{C5584630-DBBF-426C-A6BD-D7C608152B8D}" type="parTrans" cxnId="{70750EBC-A14B-4516-9739-9E21464D3423}">
      <dgm:prSet/>
      <dgm:spPr/>
      <dgm:t>
        <a:bodyPr/>
        <a:lstStyle/>
        <a:p>
          <a:endParaRPr lang="pl-PL"/>
        </a:p>
      </dgm:t>
    </dgm:pt>
    <dgm:pt modelId="{37388D49-4575-44B2-8FEF-FC24B845DDAF}" type="sibTrans" cxnId="{70750EBC-A14B-4516-9739-9E21464D3423}">
      <dgm:prSet/>
      <dgm:spPr/>
      <dgm:t>
        <a:bodyPr/>
        <a:lstStyle/>
        <a:p>
          <a:endParaRPr lang="pl-PL"/>
        </a:p>
      </dgm:t>
    </dgm:pt>
    <dgm:pt modelId="{6C8F78FC-147D-4870-A3C5-F9F9C3BD19A5}" type="pres">
      <dgm:prSet presAssocID="{14453F78-1989-41E1-923F-05011BE23FC7}" presName="Name0" presStyleCnt="0">
        <dgm:presLayoutVars>
          <dgm:dir/>
          <dgm:animLvl val="lvl"/>
          <dgm:resizeHandles val="exact"/>
        </dgm:presLayoutVars>
      </dgm:prSet>
      <dgm:spPr/>
    </dgm:pt>
    <dgm:pt modelId="{BEBFF07D-583C-47EB-8C8E-EDBD48F48690}" type="pres">
      <dgm:prSet presAssocID="{091DA4F6-8A86-4DC0-8267-9D6550DA2172}" presName="boxAndChildren" presStyleCnt="0"/>
      <dgm:spPr/>
    </dgm:pt>
    <dgm:pt modelId="{C1D46D9D-EA8D-4302-8FFF-47A8B4958380}" type="pres">
      <dgm:prSet presAssocID="{091DA4F6-8A86-4DC0-8267-9D6550DA2172}" presName="parentTextBox" presStyleLbl="node1" presStyleIdx="0" presStyleCnt="1"/>
      <dgm:spPr/>
    </dgm:pt>
    <dgm:pt modelId="{6BE5480D-74CD-4113-A235-2121B3FB2E8A}" type="pres">
      <dgm:prSet presAssocID="{091DA4F6-8A86-4DC0-8267-9D6550DA2172}" presName="entireBox" presStyleLbl="node1" presStyleIdx="0" presStyleCnt="1"/>
      <dgm:spPr/>
    </dgm:pt>
    <dgm:pt modelId="{6BBD0D41-E542-4F39-A97A-5B7CFE886112}" type="pres">
      <dgm:prSet presAssocID="{091DA4F6-8A86-4DC0-8267-9D6550DA2172}" presName="descendantBox" presStyleCnt="0"/>
      <dgm:spPr/>
    </dgm:pt>
    <dgm:pt modelId="{7A6BA1BC-C243-418E-9A69-449F85EF85BF}" type="pres">
      <dgm:prSet presAssocID="{D9538F94-3AE9-4B5F-9AC6-57303B90FE9A}" presName="childTextBox" presStyleLbl="fgAccFollowNode1" presStyleIdx="0" presStyleCnt="4">
        <dgm:presLayoutVars>
          <dgm:bulletEnabled val="1"/>
        </dgm:presLayoutVars>
      </dgm:prSet>
      <dgm:spPr/>
    </dgm:pt>
    <dgm:pt modelId="{7E854793-2A4F-42B5-9DAF-075D2D26BACE}" type="pres">
      <dgm:prSet presAssocID="{9566D0EC-7734-4C1A-A117-C5F13BB24D26}" presName="childTextBox" presStyleLbl="fgAccFollowNode1" presStyleIdx="1" presStyleCnt="4">
        <dgm:presLayoutVars>
          <dgm:bulletEnabled val="1"/>
        </dgm:presLayoutVars>
      </dgm:prSet>
      <dgm:spPr/>
    </dgm:pt>
    <dgm:pt modelId="{B9720733-7492-4B06-9CC9-4D812BBDA8F3}" type="pres">
      <dgm:prSet presAssocID="{AAB8765E-C2B3-443E-B715-644A96514F43}" presName="childTextBox" presStyleLbl="fgAccFollowNode1" presStyleIdx="2" presStyleCnt="4">
        <dgm:presLayoutVars>
          <dgm:bulletEnabled val="1"/>
        </dgm:presLayoutVars>
      </dgm:prSet>
      <dgm:spPr/>
    </dgm:pt>
    <dgm:pt modelId="{9CDB24D3-EB22-484F-B6A6-BBB400F39A36}" type="pres">
      <dgm:prSet presAssocID="{6C75219C-1997-4CFB-A500-34D5E664B89D}" presName="childTextBox" presStyleLbl="fgAccFollowNode1" presStyleIdx="3" presStyleCnt="4">
        <dgm:presLayoutVars>
          <dgm:bulletEnabled val="1"/>
        </dgm:presLayoutVars>
      </dgm:prSet>
      <dgm:spPr/>
    </dgm:pt>
  </dgm:ptLst>
  <dgm:cxnLst>
    <dgm:cxn modelId="{7A04ED09-0FA5-4512-9DAC-21B384F31BD2}" srcId="{14453F78-1989-41E1-923F-05011BE23FC7}" destId="{091DA4F6-8A86-4DC0-8267-9D6550DA2172}" srcOrd="0" destOrd="0" parTransId="{940840E2-08D7-460F-A81D-69FF72C28037}" sibTransId="{521C914A-2D3E-472F-8C07-5B20F3B62985}"/>
    <dgm:cxn modelId="{F5618E18-9199-44EA-9C34-3FFB4376F4D9}" type="presOf" srcId="{091DA4F6-8A86-4DC0-8267-9D6550DA2172}" destId="{C1D46D9D-EA8D-4302-8FFF-47A8B4958380}" srcOrd="0" destOrd="0" presId="urn:microsoft.com/office/officeart/2005/8/layout/process4"/>
    <dgm:cxn modelId="{7571B343-D016-4E2B-9E52-2E0412D0AF63}" srcId="{091DA4F6-8A86-4DC0-8267-9D6550DA2172}" destId="{D9538F94-3AE9-4B5F-9AC6-57303B90FE9A}" srcOrd="0" destOrd="0" parTransId="{EEB08DE7-3DBE-47C6-B3F5-1B64B24E6A7C}" sibTransId="{83199AA7-CAB4-462B-821E-1A2242853F1D}"/>
    <dgm:cxn modelId="{C8D6D64A-F57F-4A0D-BEAD-4800C02B707D}" type="presOf" srcId="{14453F78-1989-41E1-923F-05011BE23FC7}" destId="{6C8F78FC-147D-4870-A3C5-F9F9C3BD19A5}" srcOrd="0" destOrd="0" presId="urn:microsoft.com/office/officeart/2005/8/layout/process4"/>
    <dgm:cxn modelId="{63FDC155-8DBE-4FC2-B526-8024DDB5C26E}" type="presOf" srcId="{9566D0EC-7734-4C1A-A117-C5F13BB24D26}" destId="{7E854793-2A4F-42B5-9DAF-075D2D26BACE}" srcOrd="0" destOrd="0" presId="urn:microsoft.com/office/officeart/2005/8/layout/process4"/>
    <dgm:cxn modelId="{FBD89D57-8A79-4D49-8E24-7BEE2C08B041}" srcId="{091DA4F6-8A86-4DC0-8267-9D6550DA2172}" destId="{9566D0EC-7734-4C1A-A117-C5F13BB24D26}" srcOrd="1" destOrd="0" parTransId="{46A5AB29-4D12-404F-94AA-E625A737F7C9}" sibTransId="{F70571B2-5268-4EEF-9814-918B3EBB09CC}"/>
    <dgm:cxn modelId="{34C96E7A-F82F-4F0B-A5CD-1F729B17C42F}" type="presOf" srcId="{091DA4F6-8A86-4DC0-8267-9D6550DA2172}" destId="{6BE5480D-74CD-4113-A235-2121B3FB2E8A}" srcOrd="1" destOrd="0" presId="urn:microsoft.com/office/officeart/2005/8/layout/process4"/>
    <dgm:cxn modelId="{DF10BF82-727A-4473-83A1-EF991BB7ABD5}" type="presOf" srcId="{6C75219C-1997-4CFB-A500-34D5E664B89D}" destId="{9CDB24D3-EB22-484F-B6A6-BBB400F39A36}" srcOrd="0" destOrd="0" presId="urn:microsoft.com/office/officeart/2005/8/layout/process4"/>
    <dgm:cxn modelId="{48DE8AA0-5ED7-4F1B-8BD9-C471E7449FBF}" type="presOf" srcId="{D9538F94-3AE9-4B5F-9AC6-57303B90FE9A}" destId="{7A6BA1BC-C243-418E-9A69-449F85EF85BF}" srcOrd="0" destOrd="0" presId="urn:microsoft.com/office/officeart/2005/8/layout/process4"/>
    <dgm:cxn modelId="{70750EBC-A14B-4516-9739-9E21464D3423}" srcId="{091DA4F6-8A86-4DC0-8267-9D6550DA2172}" destId="{6C75219C-1997-4CFB-A500-34D5E664B89D}" srcOrd="3" destOrd="0" parTransId="{C5584630-DBBF-426C-A6BD-D7C608152B8D}" sibTransId="{37388D49-4575-44B2-8FEF-FC24B845DDAF}"/>
    <dgm:cxn modelId="{107C5AC3-8811-4026-A5CD-9FA5B8EB479E}" type="presOf" srcId="{AAB8765E-C2B3-443E-B715-644A96514F43}" destId="{B9720733-7492-4B06-9CC9-4D812BBDA8F3}" srcOrd="0" destOrd="0" presId="urn:microsoft.com/office/officeart/2005/8/layout/process4"/>
    <dgm:cxn modelId="{8F828FF1-5649-468F-9A95-BAB7A073E696}" srcId="{091DA4F6-8A86-4DC0-8267-9D6550DA2172}" destId="{AAB8765E-C2B3-443E-B715-644A96514F43}" srcOrd="2" destOrd="0" parTransId="{7352CEEF-3BF0-474C-9A21-01ADED41ED9E}" sibTransId="{1B0DDDDC-3EAA-4D3F-9363-AFDE587605ED}"/>
    <dgm:cxn modelId="{095B14E0-3C0F-4CFB-A9F6-2D41150B04B3}" type="presParOf" srcId="{6C8F78FC-147D-4870-A3C5-F9F9C3BD19A5}" destId="{BEBFF07D-583C-47EB-8C8E-EDBD48F48690}" srcOrd="0" destOrd="0" presId="urn:microsoft.com/office/officeart/2005/8/layout/process4"/>
    <dgm:cxn modelId="{E63A7364-0AAF-41E6-A322-4088DC26F492}" type="presParOf" srcId="{BEBFF07D-583C-47EB-8C8E-EDBD48F48690}" destId="{C1D46D9D-EA8D-4302-8FFF-47A8B4958380}" srcOrd="0" destOrd="0" presId="urn:microsoft.com/office/officeart/2005/8/layout/process4"/>
    <dgm:cxn modelId="{D741A046-5934-4217-B127-FCD2C7E7B04D}" type="presParOf" srcId="{BEBFF07D-583C-47EB-8C8E-EDBD48F48690}" destId="{6BE5480D-74CD-4113-A235-2121B3FB2E8A}" srcOrd="1" destOrd="0" presId="urn:microsoft.com/office/officeart/2005/8/layout/process4"/>
    <dgm:cxn modelId="{FD9008D0-49CE-42AC-ABF7-C3E61AADC897}" type="presParOf" srcId="{BEBFF07D-583C-47EB-8C8E-EDBD48F48690}" destId="{6BBD0D41-E542-4F39-A97A-5B7CFE886112}" srcOrd="2" destOrd="0" presId="urn:microsoft.com/office/officeart/2005/8/layout/process4"/>
    <dgm:cxn modelId="{DC769BBB-6B16-4190-9A10-EDCE4B3D501F}" type="presParOf" srcId="{6BBD0D41-E542-4F39-A97A-5B7CFE886112}" destId="{7A6BA1BC-C243-418E-9A69-449F85EF85BF}" srcOrd="0" destOrd="0" presId="urn:microsoft.com/office/officeart/2005/8/layout/process4"/>
    <dgm:cxn modelId="{98985B16-3509-4125-80CB-90CDA1D91A42}" type="presParOf" srcId="{6BBD0D41-E542-4F39-A97A-5B7CFE886112}" destId="{7E854793-2A4F-42B5-9DAF-075D2D26BACE}" srcOrd="1" destOrd="0" presId="urn:microsoft.com/office/officeart/2005/8/layout/process4"/>
    <dgm:cxn modelId="{29E8DDBD-AED3-4588-88C4-736CCAEE8E90}" type="presParOf" srcId="{6BBD0D41-E542-4F39-A97A-5B7CFE886112}" destId="{B9720733-7492-4B06-9CC9-4D812BBDA8F3}" srcOrd="2" destOrd="0" presId="urn:microsoft.com/office/officeart/2005/8/layout/process4"/>
    <dgm:cxn modelId="{2C2757B4-9176-48FA-A61F-2529511905F1}" type="presParOf" srcId="{6BBD0D41-E542-4F39-A97A-5B7CFE886112}" destId="{9CDB24D3-EB22-484F-B6A6-BBB400F39A36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453F78-1989-41E1-923F-05011BE23FC7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F78FC-147D-4870-A3C5-F9F9C3BD19A5}" type="pres">
      <dgm:prSet presAssocID="{14453F78-1989-41E1-923F-05011BE23FC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8D6D64A-F57F-4A0D-BEAD-4800C02B707D}" type="presOf" srcId="{14453F78-1989-41E1-923F-05011BE23FC7}" destId="{6C8F78FC-147D-4870-A3C5-F9F9C3BD19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453F78-1989-41E1-923F-05011BE23FC7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D77C1-59EE-41E2-97F5-3554D84E16D0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 u="sng"/>
            <a:t>Postępowanie w przypadku awarii/uszkodzenia czujnika</a:t>
          </a:r>
          <a:endParaRPr lang="pl-PL"/>
        </a:p>
      </dgm:t>
    </dgm:pt>
    <dgm:pt modelId="{EA0E4260-DA0C-489B-A32A-DE5323F8271D}" type="parTrans" cxnId="{B7CEE73B-3D03-447D-91E0-CF2D4B967C8D}">
      <dgm:prSet/>
      <dgm:spPr/>
      <dgm:t>
        <a:bodyPr/>
        <a:lstStyle/>
        <a:p>
          <a:endParaRPr lang="pl-PL"/>
        </a:p>
      </dgm:t>
    </dgm:pt>
    <dgm:pt modelId="{BDC31E79-9E57-4B08-BFFD-6B7BA3752352}" type="sibTrans" cxnId="{B7CEE73B-3D03-447D-91E0-CF2D4B967C8D}">
      <dgm:prSet/>
      <dgm:spPr/>
      <dgm:t>
        <a:bodyPr/>
        <a:lstStyle/>
        <a:p>
          <a:endParaRPr lang="pl-PL"/>
        </a:p>
      </dgm:t>
    </dgm:pt>
    <dgm:pt modelId="{E24BEC3D-D61F-409E-B486-6B0C31B3CFE1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/>
            <a:t>W przypadku awarii/ uszkodzenia czujnika, w danym miejscu należy [xxx]</a:t>
          </a:r>
        </a:p>
      </dgm:t>
    </dgm:pt>
    <dgm:pt modelId="{20B03E60-D557-46C3-AC00-2BE5FFA342B8}" type="parTrans" cxnId="{826F9D9F-53FA-48BC-A2CD-7BA1B9E40629}">
      <dgm:prSet/>
      <dgm:spPr/>
      <dgm:t>
        <a:bodyPr/>
        <a:lstStyle/>
        <a:p>
          <a:endParaRPr lang="pl-PL"/>
        </a:p>
      </dgm:t>
    </dgm:pt>
    <dgm:pt modelId="{5FF99F97-1590-4455-AB9D-E0C99B39C041}" type="sibTrans" cxnId="{826F9D9F-53FA-48BC-A2CD-7BA1B9E40629}">
      <dgm:prSet/>
      <dgm:spPr/>
      <dgm:t>
        <a:bodyPr/>
        <a:lstStyle/>
        <a:p>
          <a:endParaRPr lang="pl-PL"/>
        </a:p>
      </dgm:t>
    </dgm:pt>
    <dgm:pt modelId="{59E0B089-7FCA-4648-84F4-33B4FCC23715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 b="1" i="1"/>
            <a:t>UWAGA!!!!!PRZYKŁADOWY SPOSÓB POSTĘPOWANIA ZALEŻNY OD SYSTEMU DO MONITOROWANIA TEMPERATURY</a:t>
          </a:r>
          <a:endParaRPr lang="pl-PL"/>
        </a:p>
      </dgm:t>
    </dgm:pt>
    <dgm:pt modelId="{218251CA-DC7C-4FA9-988C-88365E334DAE}" type="parTrans" cxnId="{D229BF29-8E38-4A02-AF99-98B3C7C672A3}">
      <dgm:prSet/>
      <dgm:spPr/>
      <dgm:t>
        <a:bodyPr/>
        <a:lstStyle/>
        <a:p>
          <a:endParaRPr lang="pl-PL"/>
        </a:p>
      </dgm:t>
    </dgm:pt>
    <dgm:pt modelId="{36B6A93F-78D5-4FB2-BF85-EC00626B93B1}" type="sibTrans" cxnId="{D229BF29-8E38-4A02-AF99-98B3C7C672A3}">
      <dgm:prSet/>
      <dgm:spPr/>
      <dgm:t>
        <a:bodyPr/>
        <a:lstStyle/>
        <a:p>
          <a:endParaRPr lang="pl-PL"/>
        </a:p>
      </dgm:t>
    </dgm:pt>
    <dgm:pt modelId="{A64DCECF-67AF-47DB-A71F-057C656C92DA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/>
            <a:t>Należy umieścić czujnik zapasowy, skonfigurować  parametry odczytu i limity alarmowe dokładnie takie, jak posiadał uszkodzony rejestrator.</a:t>
          </a:r>
        </a:p>
      </dgm:t>
    </dgm:pt>
    <dgm:pt modelId="{2F307B61-3239-411B-9BF3-00B9540B9D21}" type="parTrans" cxnId="{5714745F-EA4C-4603-BAB4-75FB0A6672A1}">
      <dgm:prSet/>
      <dgm:spPr/>
      <dgm:t>
        <a:bodyPr/>
        <a:lstStyle/>
        <a:p>
          <a:endParaRPr lang="pl-PL"/>
        </a:p>
      </dgm:t>
    </dgm:pt>
    <dgm:pt modelId="{8B221DAF-D1B0-4DD6-8DF5-469EE34BE347}" type="sibTrans" cxnId="{5714745F-EA4C-4603-BAB4-75FB0A6672A1}">
      <dgm:prSet/>
      <dgm:spPr/>
      <dgm:t>
        <a:bodyPr/>
        <a:lstStyle/>
        <a:p>
          <a:endParaRPr lang="pl-PL"/>
        </a:p>
      </dgm:t>
    </dgm:pt>
    <dgm:pt modelId="{6C8F78FC-147D-4870-A3C5-F9F9C3BD19A5}" type="pres">
      <dgm:prSet presAssocID="{14453F78-1989-41E1-923F-05011BE23FC7}" presName="Name0" presStyleCnt="0">
        <dgm:presLayoutVars>
          <dgm:dir/>
          <dgm:animLvl val="lvl"/>
          <dgm:resizeHandles val="exact"/>
        </dgm:presLayoutVars>
      </dgm:prSet>
      <dgm:spPr/>
    </dgm:pt>
    <dgm:pt modelId="{4BB46363-E91E-4CD4-B7B1-6221F93CB899}" type="pres">
      <dgm:prSet presAssocID="{827D77C1-59EE-41E2-97F5-3554D84E16D0}" presName="boxAndChildren" presStyleCnt="0"/>
      <dgm:spPr/>
    </dgm:pt>
    <dgm:pt modelId="{E2D01C1C-785D-4675-B47F-6E271CC35CCF}" type="pres">
      <dgm:prSet presAssocID="{827D77C1-59EE-41E2-97F5-3554D84E16D0}" presName="parentTextBox" presStyleLbl="node1" presStyleIdx="0" presStyleCnt="1"/>
      <dgm:spPr/>
    </dgm:pt>
    <dgm:pt modelId="{36E50A55-CB17-4D35-9F60-4B6EC2ED0734}" type="pres">
      <dgm:prSet presAssocID="{827D77C1-59EE-41E2-97F5-3554D84E16D0}" presName="entireBox" presStyleLbl="node1" presStyleIdx="0" presStyleCnt="1"/>
      <dgm:spPr/>
    </dgm:pt>
    <dgm:pt modelId="{74FD01B7-D913-4585-B567-F0EAF6C3B72B}" type="pres">
      <dgm:prSet presAssocID="{827D77C1-59EE-41E2-97F5-3554D84E16D0}" presName="descendantBox" presStyleCnt="0"/>
      <dgm:spPr/>
    </dgm:pt>
    <dgm:pt modelId="{F927554B-B2E1-46AC-98A2-92D81E927E70}" type="pres">
      <dgm:prSet presAssocID="{E24BEC3D-D61F-409E-B486-6B0C31B3CFE1}" presName="childTextBox" presStyleLbl="fgAccFollowNode1" presStyleIdx="0" presStyleCnt="3">
        <dgm:presLayoutVars>
          <dgm:bulletEnabled val="1"/>
        </dgm:presLayoutVars>
      </dgm:prSet>
      <dgm:spPr/>
    </dgm:pt>
    <dgm:pt modelId="{2CDE726F-B128-4EA3-8125-CA2F6A1DEBAE}" type="pres">
      <dgm:prSet presAssocID="{59E0B089-7FCA-4648-84F4-33B4FCC23715}" presName="childTextBox" presStyleLbl="fgAccFollowNode1" presStyleIdx="1" presStyleCnt="3">
        <dgm:presLayoutVars>
          <dgm:bulletEnabled val="1"/>
        </dgm:presLayoutVars>
      </dgm:prSet>
      <dgm:spPr/>
    </dgm:pt>
    <dgm:pt modelId="{CDE4423E-53AC-4BDB-A494-D51E33FE79BE}" type="pres">
      <dgm:prSet presAssocID="{A64DCECF-67AF-47DB-A71F-057C656C92DA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D229BF29-8E38-4A02-AF99-98B3C7C672A3}" srcId="{827D77C1-59EE-41E2-97F5-3554D84E16D0}" destId="{59E0B089-7FCA-4648-84F4-33B4FCC23715}" srcOrd="1" destOrd="0" parTransId="{218251CA-DC7C-4FA9-988C-88365E334DAE}" sibTransId="{36B6A93F-78D5-4FB2-BF85-EC00626B93B1}"/>
    <dgm:cxn modelId="{B7CEE73B-3D03-447D-91E0-CF2D4B967C8D}" srcId="{14453F78-1989-41E1-923F-05011BE23FC7}" destId="{827D77C1-59EE-41E2-97F5-3554D84E16D0}" srcOrd="0" destOrd="0" parTransId="{EA0E4260-DA0C-489B-A32A-DE5323F8271D}" sibTransId="{BDC31E79-9E57-4B08-BFFD-6B7BA3752352}"/>
    <dgm:cxn modelId="{5714745F-EA4C-4603-BAB4-75FB0A6672A1}" srcId="{827D77C1-59EE-41E2-97F5-3554D84E16D0}" destId="{A64DCECF-67AF-47DB-A71F-057C656C92DA}" srcOrd="2" destOrd="0" parTransId="{2F307B61-3239-411B-9BF3-00B9540B9D21}" sibTransId="{8B221DAF-D1B0-4DD6-8DF5-469EE34BE347}"/>
    <dgm:cxn modelId="{C8D6D64A-F57F-4A0D-BEAD-4800C02B707D}" type="presOf" srcId="{14453F78-1989-41E1-923F-05011BE23FC7}" destId="{6C8F78FC-147D-4870-A3C5-F9F9C3BD19A5}" srcOrd="0" destOrd="0" presId="urn:microsoft.com/office/officeart/2005/8/layout/process4"/>
    <dgm:cxn modelId="{4154AC76-97D1-476B-A90E-2C0178204922}" type="presOf" srcId="{A64DCECF-67AF-47DB-A71F-057C656C92DA}" destId="{CDE4423E-53AC-4BDB-A494-D51E33FE79BE}" srcOrd="0" destOrd="0" presId="urn:microsoft.com/office/officeart/2005/8/layout/process4"/>
    <dgm:cxn modelId="{F909439C-8FCD-4BD5-AE34-5F24A788E216}" type="presOf" srcId="{827D77C1-59EE-41E2-97F5-3554D84E16D0}" destId="{36E50A55-CB17-4D35-9F60-4B6EC2ED0734}" srcOrd="1" destOrd="0" presId="urn:microsoft.com/office/officeart/2005/8/layout/process4"/>
    <dgm:cxn modelId="{A205569E-1920-44DC-B90A-C10979ED525E}" type="presOf" srcId="{E24BEC3D-D61F-409E-B486-6B0C31B3CFE1}" destId="{F927554B-B2E1-46AC-98A2-92D81E927E70}" srcOrd="0" destOrd="0" presId="urn:microsoft.com/office/officeart/2005/8/layout/process4"/>
    <dgm:cxn modelId="{826F9D9F-53FA-48BC-A2CD-7BA1B9E40629}" srcId="{827D77C1-59EE-41E2-97F5-3554D84E16D0}" destId="{E24BEC3D-D61F-409E-B486-6B0C31B3CFE1}" srcOrd="0" destOrd="0" parTransId="{20B03E60-D557-46C3-AC00-2BE5FFA342B8}" sibTransId="{5FF99F97-1590-4455-AB9D-E0C99B39C041}"/>
    <dgm:cxn modelId="{7E143BB6-0982-4C3D-9237-63999D6760C0}" type="presOf" srcId="{827D77C1-59EE-41E2-97F5-3554D84E16D0}" destId="{E2D01C1C-785D-4675-B47F-6E271CC35CCF}" srcOrd="0" destOrd="0" presId="urn:microsoft.com/office/officeart/2005/8/layout/process4"/>
    <dgm:cxn modelId="{F6763BB8-9890-4F95-A409-D826DA952A08}" type="presOf" srcId="{59E0B089-7FCA-4648-84F4-33B4FCC23715}" destId="{2CDE726F-B128-4EA3-8125-CA2F6A1DEBAE}" srcOrd="0" destOrd="0" presId="urn:microsoft.com/office/officeart/2005/8/layout/process4"/>
    <dgm:cxn modelId="{E9E02DEC-8758-4B50-B50F-618F8937F5B8}" type="presParOf" srcId="{6C8F78FC-147D-4870-A3C5-F9F9C3BD19A5}" destId="{4BB46363-E91E-4CD4-B7B1-6221F93CB899}" srcOrd="0" destOrd="0" presId="urn:microsoft.com/office/officeart/2005/8/layout/process4"/>
    <dgm:cxn modelId="{9D9FF0E1-DF86-4F37-9A12-C7801D5BEA9C}" type="presParOf" srcId="{4BB46363-E91E-4CD4-B7B1-6221F93CB899}" destId="{E2D01C1C-785D-4675-B47F-6E271CC35CCF}" srcOrd="0" destOrd="0" presId="urn:microsoft.com/office/officeart/2005/8/layout/process4"/>
    <dgm:cxn modelId="{7127431E-56A8-4A9A-9AAF-B51D26448CD0}" type="presParOf" srcId="{4BB46363-E91E-4CD4-B7B1-6221F93CB899}" destId="{36E50A55-CB17-4D35-9F60-4B6EC2ED0734}" srcOrd="1" destOrd="0" presId="urn:microsoft.com/office/officeart/2005/8/layout/process4"/>
    <dgm:cxn modelId="{3A18262A-C9EE-41C0-8139-09B9BFD63061}" type="presParOf" srcId="{4BB46363-E91E-4CD4-B7B1-6221F93CB899}" destId="{74FD01B7-D913-4585-B567-F0EAF6C3B72B}" srcOrd="2" destOrd="0" presId="urn:microsoft.com/office/officeart/2005/8/layout/process4"/>
    <dgm:cxn modelId="{020C51C5-90C7-432D-AC71-895B4A01ACEB}" type="presParOf" srcId="{74FD01B7-D913-4585-B567-F0EAF6C3B72B}" destId="{F927554B-B2E1-46AC-98A2-92D81E927E70}" srcOrd="0" destOrd="0" presId="urn:microsoft.com/office/officeart/2005/8/layout/process4"/>
    <dgm:cxn modelId="{440A865F-0266-42CF-A36E-BB010674AAE0}" type="presParOf" srcId="{74FD01B7-D913-4585-B567-F0EAF6C3B72B}" destId="{2CDE726F-B128-4EA3-8125-CA2F6A1DEBAE}" srcOrd="1" destOrd="0" presId="urn:microsoft.com/office/officeart/2005/8/layout/process4"/>
    <dgm:cxn modelId="{4D1EEFA6-3BAB-495A-99BA-9AA1BAC34CFF}" type="presParOf" srcId="{74FD01B7-D913-4585-B567-F0EAF6C3B72B}" destId="{CDE4423E-53AC-4BDB-A494-D51E33FE79B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453F78-1989-41E1-923F-05011BE23FC7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D77C1-59EE-41E2-97F5-3554D84E16D0}">
      <dgm:prSet/>
      <dgm:spPr/>
      <dgm:t>
        <a:bodyPr/>
        <a:lstStyle/>
        <a:p>
          <a:pPr>
            <a:buFont typeface="+mj-lt"/>
            <a:buAutoNum type="arabicPeriod"/>
          </a:pPr>
          <a:r>
            <a:rPr lang="pl-PL" u="sng"/>
            <a:t>Postępowanie w przypadku awarii/uszkodzenia czujnika</a:t>
          </a:r>
          <a:endParaRPr lang="pl-PL"/>
        </a:p>
      </dgm:t>
    </dgm:pt>
    <dgm:pt modelId="{EA0E4260-DA0C-489B-A32A-DE5323F8271D}" type="parTrans" cxnId="{B7CEE73B-3D03-447D-91E0-CF2D4B967C8D}">
      <dgm:prSet/>
      <dgm:spPr/>
      <dgm:t>
        <a:bodyPr/>
        <a:lstStyle/>
        <a:p>
          <a:endParaRPr lang="pl-PL"/>
        </a:p>
      </dgm:t>
    </dgm:pt>
    <dgm:pt modelId="{BDC31E79-9E57-4B08-BFFD-6B7BA3752352}" type="sibTrans" cxnId="{B7CEE73B-3D03-447D-91E0-CF2D4B967C8D}">
      <dgm:prSet/>
      <dgm:spPr/>
      <dgm:t>
        <a:bodyPr/>
        <a:lstStyle/>
        <a:p>
          <a:endParaRPr lang="pl-PL"/>
        </a:p>
      </dgm:t>
    </dgm:pt>
    <dgm:pt modelId="{E24BEC3D-D61F-409E-B486-6B0C31B3CFE1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/>
            <a:t>W przypadku awarii/ uszkodzenia czujnika, w danym miejscu należy [xxx]</a:t>
          </a:r>
        </a:p>
      </dgm:t>
    </dgm:pt>
    <dgm:pt modelId="{20B03E60-D557-46C3-AC00-2BE5FFA342B8}" type="parTrans" cxnId="{826F9D9F-53FA-48BC-A2CD-7BA1B9E40629}">
      <dgm:prSet/>
      <dgm:spPr/>
      <dgm:t>
        <a:bodyPr/>
        <a:lstStyle/>
        <a:p>
          <a:endParaRPr lang="pl-PL"/>
        </a:p>
      </dgm:t>
    </dgm:pt>
    <dgm:pt modelId="{5FF99F97-1590-4455-AB9D-E0C99B39C041}" type="sibTrans" cxnId="{826F9D9F-53FA-48BC-A2CD-7BA1B9E40629}">
      <dgm:prSet/>
      <dgm:spPr/>
      <dgm:t>
        <a:bodyPr/>
        <a:lstStyle/>
        <a:p>
          <a:endParaRPr lang="pl-PL"/>
        </a:p>
      </dgm:t>
    </dgm:pt>
    <dgm:pt modelId="{59E0B089-7FCA-4648-84F4-33B4FCC23715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 b="1" i="1"/>
            <a:t>UWAGA!!!!!PRZYKŁADOWY SPOSÓB POSTĘPOWANIA ZALEŻNY OD SYSTEMU DO MONITOROWANIA TEMPERATURY</a:t>
          </a:r>
          <a:endParaRPr lang="pl-PL"/>
        </a:p>
      </dgm:t>
    </dgm:pt>
    <dgm:pt modelId="{218251CA-DC7C-4FA9-988C-88365E334DAE}" type="parTrans" cxnId="{D229BF29-8E38-4A02-AF99-98B3C7C672A3}">
      <dgm:prSet/>
      <dgm:spPr/>
      <dgm:t>
        <a:bodyPr/>
        <a:lstStyle/>
        <a:p>
          <a:endParaRPr lang="pl-PL"/>
        </a:p>
      </dgm:t>
    </dgm:pt>
    <dgm:pt modelId="{36B6A93F-78D5-4FB2-BF85-EC00626B93B1}" type="sibTrans" cxnId="{D229BF29-8E38-4A02-AF99-98B3C7C672A3}">
      <dgm:prSet/>
      <dgm:spPr/>
      <dgm:t>
        <a:bodyPr/>
        <a:lstStyle/>
        <a:p>
          <a:endParaRPr lang="pl-PL"/>
        </a:p>
      </dgm:t>
    </dgm:pt>
    <dgm:pt modelId="{A64DCECF-67AF-47DB-A71F-057C656C92DA}">
      <dgm:prSet/>
      <dgm:spPr/>
      <dgm:t>
        <a:bodyPr/>
        <a:lstStyle/>
        <a:p>
          <a:pPr>
            <a:buClr>
              <a:srgbClr val="000000"/>
            </a:buClr>
            <a:buFont typeface="Times New Roman" panose="02020603050405020304" pitchFamily="18" charset="0"/>
            <a:buAutoNum type="arabicPeriod"/>
          </a:pPr>
          <a:r>
            <a:rPr lang="pl-PL"/>
            <a:t>Należy umieścić czujnik zapasowy, skonfigurować  parametry odczytu i limity alarmowe dokładnie takie, jak posiadał uszkodzony rejestrator.</a:t>
          </a:r>
        </a:p>
      </dgm:t>
    </dgm:pt>
    <dgm:pt modelId="{2F307B61-3239-411B-9BF3-00B9540B9D21}" type="parTrans" cxnId="{5714745F-EA4C-4603-BAB4-75FB0A6672A1}">
      <dgm:prSet/>
      <dgm:spPr/>
      <dgm:t>
        <a:bodyPr/>
        <a:lstStyle/>
        <a:p>
          <a:endParaRPr lang="pl-PL"/>
        </a:p>
      </dgm:t>
    </dgm:pt>
    <dgm:pt modelId="{8B221DAF-D1B0-4DD6-8DF5-469EE34BE347}" type="sibTrans" cxnId="{5714745F-EA4C-4603-BAB4-75FB0A6672A1}">
      <dgm:prSet/>
      <dgm:spPr/>
      <dgm:t>
        <a:bodyPr/>
        <a:lstStyle/>
        <a:p>
          <a:endParaRPr lang="pl-PL"/>
        </a:p>
      </dgm:t>
    </dgm:pt>
    <dgm:pt modelId="{6C8F78FC-147D-4870-A3C5-F9F9C3BD19A5}" type="pres">
      <dgm:prSet presAssocID="{14453F78-1989-41E1-923F-05011BE23FC7}" presName="Name0" presStyleCnt="0">
        <dgm:presLayoutVars>
          <dgm:dir/>
          <dgm:animLvl val="lvl"/>
          <dgm:resizeHandles val="exact"/>
        </dgm:presLayoutVars>
      </dgm:prSet>
      <dgm:spPr/>
    </dgm:pt>
    <dgm:pt modelId="{4BB46363-E91E-4CD4-B7B1-6221F93CB899}" type="pres">
      <dgm:prSet presAssocID="{827D77C1-59EE-41E2-97F5-3554D84E16D0}" presName="boxAndChildren" presStyleCnt="0"/>
      <dgm:spPr/>
    </dgm:pt>
    <dgm:pt modelId="{E2D01C1C-785D-4675-B47F-6E271CC35CCF}" type="pres">
      <dgm:prSet presAssocID="{827D77C1-59EE-41E2-97F5-3554D84E16D0}" presName="parentTextBox" presStyleLbl="node1" presStyleIdx="0" presStyleCnt="1"/>
      <dgm:spPr/>
    </dgm:pt>
    <dgm:pt modelId="{36E50A55-CB17-4D35-9F60-4B6EC2ED0734}" type="pres">
      <dgm:prSet presAssocID="{827D77C1-59EE-41E2-97F5-3554D84E16D0}" presName="entireBox" presStyleLbl="node1" presStyleIdx="0" presStyleCnt="1"/>
      <dgm:spPr/>
    </dgm:pt>
    <dgm:pt modelId="{74FD01B7-D913-4585-B567-F0EAF6C3B72B}" type="pres">
      <dgm:prSet presAssocID="{827D77C1-59EE-41E2-97F5-3554D84E16D0}" presName="descendantBox" presStyleCnt="0"/>
      <dgm:spPr/>
    </dgm:pt>
    <dgm:pt modelId="{F927554B-B2E1-46AC-98A2-92D81E927E70}" type="pres">
      <dgm:prSet presAssocID="{E24BEC3D-D61F-409E-B486-6B0C31B3CFE1}" presName="childTextBox" presStyleLbl="fgAccFollowNode1" presStyleIdx="0" presStyleCnt="3">
        <dgm:presLayoutVars>
          <dgm:bulletEnabled val="1"/>
        </dgm:presLayoutVars>
      </dgm:prSet>
      <dgm:spPr/>
    </dgm:pt>
    <dgm:pt modelId="{2CDE726F-B128-4EA3-8125-CA2F6A1DEBAE}" type="pres">
      <dgm:prSet presAssocID="{59E0B089-7FCA-4648-84F4-33B4FCC23715}" presName="childTextBox" presStyleLbl="fgAccFollowNode1" presStyleIdx="1" presStyleCnt="3">
        <dgm:presLayoutVars>
          <dgm:bulletEnabled val="1"/>
        </dgm:presLayoutVars>
      </dgm:prSet>
      <dgm:spPr/>
    </dgm:pt>
    <dgm:pt modelId="{CDE4423E-53AC-4BDB-A494-D51E33FE79BE}" type="pres">
      <dgm:prSet presAssocID="{A64DCECF-67AF-47DB-A71F-057C656C92DA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D229BF29-8E38-4A02-AF99-98B3C7C672A3}" srcId="{827D77C1-59EE-41E2-97F5-3554D84E16D0}" destId="{59E0B089-7FCA-4648-84F4-33B4FCC23715}" srcOrd="1" destOrd="0" parTransId="{218251CA-DC7C-4FA9-988C-88365E334DAE}" sibTransId="{36B6A93F-78D5-4FB2-BF85-EC00626B93B1}"/>
    <dgm:cxn modelId="{B7CEE73B-3D03-447D-91E0-CF2D4B967C8D}" srcId="{14453F78-1989-41E1-923F-05011BE23FC7}" destId="{827D77C1-59EE-41E2-97F5-3554D84E16D0}" srcOrd="0" destOrd="0" parTransId="{EA0E4260-DA0C-489B-A32A-DE5323F8271D}" sibTransId="{BDC31E79-9E57-4B08-BFFD-6B7BA3752352}"/>
    <dgm:cxn modelId="{5714745F-EA4C-4603-BAB4-75FB0A6672A1}" srcId="{827D77C1-59EE-41E2-97F5-3554D84E16D0}" destId="{A64DCECF-67AF-47DB-A71F-057C656C92DA}" srcOrd="2" destOrd="0" parTransId="{2F307B61-3239-411B-9BF3-00B9540B9D21}" sibTransId="{8B221DAF-D1B0-4DD6-8DF5-469EE34BE347}"/>
    <dgm:cxn modelId="{C8D6D64A-F57F-4A0D-BEAD-4800C02B707D}" type="presOf" srcId="{14453F78-1989-41E1-923F-05011BE23FC7}" destId="{6C8F78FC-147D-4870-A3C5-F9F9C3BD19A5}" srcOrd="0" destOrd="0" presId="urn:microsoft.com/office/officeart/2005/8/layout/process4"/>
    <dgm:cxn modelId="{4154AC76-97D1-476B-A90E-2C0178204922}" type="presOf" srcId="{A64DCECF-67AF-47DB-A71F-057C656C92DA}" destId="{CDE4423E-53AC-4BDB-A494-D51E33FE79BE}" srcOrd="0" destOrd="0" presId="urn:microsoft.com/office/officeart/2005/8/layout/process4"/>
    <dgm:cxn modelId="{F909439C-8FCD-4BD5-AE34-5F24A788E216}" type="presOf" srcId="{827D77C1-59EE-41E2-97F5-3554D84E16D0}" destId="{36E50A55-CB17-4D35-9F60-4B6EC2ED0734}" srcOrd="1" destOrd="0" presId="urn:microsoft.com/office/officeart/2005/8/layout/process4"/>
    <dgm:cxn modelId="{A205569E-1920-44DC-B90A-C10979ED525E}" type="presOf" srcId="{E24BEC3D-D61F-409E-B486-6B0C31B3CFE1}" destId="{F927554B-B2E1-46AC-98A2-92D81E927E70}" srcOrd="0" destOrd="0" presId="urn:microsoft.com/office/officeart/2005/8/layout/process4"/>
    <dgm:cxn modelId="{826F9D9F-53FA-48BC-A2CD-7BA1B9E40629}" srcId="{827D77C1-59EE-41E2-97F5-3554D84E16D0}" destId="{E24BEC3D-D61F-409E-B486-6B0C31B3CFE1}" srcOrd="0" destOrd="0" parTransId="{20B03E60-D557-46C3-AC00-2BE5FFA342B8}" sibTransId="{5FF99F97-1590-4455-AB9D-E0C99B39C041}"/>
    <dgm:cxn modelId="{7E143BB6-0982-4C3D-9237-63999D6760C0}" type="presOf" srcId="{827D77C1-59EE-41E2-97F5-3554D84E16D0}" destId="{E2D01C1C-785D-4675-B47F-6E271CC35CCF}" srcOrd="0" destOrd="0" presId="urn:microsoft.com/office/officeart/2005/8/layout/process4"/>
    <dgm:cxn modelId="{F6763BB8-9890-4F95-A409-D826DA952A08}" type="presOf" srcId="{59E0B089-7FCA-4648-84F4-33B4FCC23715}" destId="{2CDE726F-B128-4EA3-8125-CA2F6A1DEBAE}" srcOrd="0" destOrd="0" presId="urn:microsoft.com/office/officeart/2005/8/layout/process4"/>
    <dgm:cxn modelId="{E9E02DEC-8758-4B50-B50F-618F8937F5B8}" type="presParOf" srcId="{6C8F78FC-147D-4870-A3C5-F9F9C3BD19A5}" destId="{4BB46363-E91E-4CD4-B7B1-6221F93CB899}" srcOrd="0" destOrd="0" presId="urn:microsoft.com/office/officeart/2005/8/layout/process4"/>
    <dgm:cxn modelId="{9D9FF0E1-DF86-4F37-9A12-C7801D5BEA9C}" type="presParOf" srcId="{4BB46363-E91E-4CD4-B7B1-6221F93CB899}" destId="{E2D01C1C-785D-4675-B47F-6E271CC35CCF}" srcOrd="0" destOrd="0" presId="urn:microsoft.com/office/officeart/2005/8/layout/process4"/>
    <dgm:cxn modelId="{7127431E-56A8-4A9A-9AAF-B51D26448CD0}" type="presParOf" srcId="{4BB46363-E91E-4CD4-B7B1-6221F93CB899}" destId="{36E50A55-CB17-4D35-9F60-4B6EC2ED0734}" srcOrd="1" destOrd="0" presId="urn:microsoft.com/office/officeart/2005/8/layout/process4"/>
    <dgm:cxn modelId="{3A18262A-C9EE-41C0-8139-09B9BFD63061}" type="presParOf" srcId="{4BB46363-E91E-4CD4-B7B1-6221F93CB899}" destId="{74FD01B7-D913-4585-B567-F0EAF6C3B72B}" srcOrd="2" destOrd="0" presId="urn:microsoft.com/office/officeart/2005/8/layout/process4"/>
    <dgm:cxn modelId="{020C51C5-90C7-432D-AC71-895B4A01ACEB}" type="presParOf" srcId="{74FD01B7-D913-4585-B567-F0EAF6C3B72B}" destId="{F927554B-B2E1-46AC-98A2-92D81E927E70}" srcOrd="0" destOrd="0" presId="urn:microsoft.com/office/officeart/2005/8/layout/process4"/>
    <dgm:cxn modelId="{440A865F-0266-42CF-A36E-BB010674AAE0}" type="presParOf" srcId="{74FD01B7-D913-4585-B567-F0EAF6C3B72B}" destId="{2CDE726F-B128-4EA3-8125-CA2F6A1DEBAE}" srcOrd="1" destOrd="0" presId="urn:microsoft.com/office/officeart/2005/8/layout/process4"/>
    <dgm:cxn modelId="{4D1EEFA6-3BAB-495A-99BA-9AA1BAC34CFF}" type="presParOf" srcId="{74FD01B7-D913-4585-B567-F0EAF6C3B72B}" destId="{CDE4423E-53AC-4BDB-A494-D51E33FE79B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C7F5-649D-47FB-93C9-EF783B9967EB}">
      <dsp:nvSpPr>
        <dsp:cNvPr id="0" name=""/>
        <dsp:cNvSpPr/>
      </dsp:nvSpPr>
      <dsp:spPr>
        <a:xfrm>
          <a:off x="0" y="524072"/>
          <a:ext cx="752554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EEFAC-1799-43D9-990A-5F975A9E5F9F}">
      <dsp:nvSpPr>
        <dsp:cNvPr id="0" name=""/>
        <dsp:cNvSpPr/>
      </dsp:nvSpPr>
      <dsp:spPr>
        <a:xfrm>
          <a:off x="376277" y="381399"/>
          <a:ext cx="526788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13" tIns="0" rIns="1991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Odpowiedzialności</a:t>
          </a:r>
        </a:p>
      </dsp:txBody>
      <dsp:txXfrm>
        <a:off x="392129" y="397251"/>
        <a:ext cx="5236180" cy="293016"/>
      </dsp:txXfrm>
    </dsp:sp>
    <dsp:sp modelId="{5420922A-DC5E-415B-84BD-7B69E92C95FF}">
      <dsp:nvSpPr>
        <dsp:cNvPr id="0" name=""/>
        <dsp:cNvSpPr/>
      </dsp:nvSpPr>
      <dsp:spPr>
        <a:xfrm>
          <a:off x="0" y="1042719"/>
          <a:ext cx="752554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DF0C4-E9D3-44CE-BD38-24AEC83DFE7B}">
      <dsp:nvSpPr>
        <dsp:cNvPr id="0" name=""/>
        <dsp:cNvSpPr/>
      </dsp:nvSpPr>
      <dsp:spPr>
        <a:xfrm>
          <a:off x="376277" y="880359"/>
          <a:ext cx="526788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13" tIns="0" rIns="1991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Zasady ogólne, Zasady rejestracji temperatury w chłodniach oraz w pomieszczeniach</a:t>
          </a:r>
        </a:p>
      </dsp:txBody>
      <dsp:txXfrm>
        <a:off x="392129" y="896211"/>
        <a:ext cx="5236180" cy="293016"/>
      </dsp:txXfrm>
    </dsp:sp>
    <dsp:sp modelId="{B97F442D-48D0-4A27-80E0-34FB9CE4C006}">
      <dsp:nvSpPr>
        <dsp:cNvPr id="0" name=""/>
        <dsp:cNvSpPr/>
      </dsp:nvSpPr>
      <dsp:spPr>
        <a:xfrm>
          <a:off x="0" y="1541679"/>
          <a:ext cx="752554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76A9B-81C2-4AAB-9DC4-C8642FC94A24}">
      <dsp:nvSpPr>
        <dsp:cNvPr id="0" name=""/>
        <dsp:cNvSpPr/>
      </dsp:nvSpPr>
      <dsp:spPr>
        <a:xfrm>
          <a:off x="376277" y="1379319"/>
          <a:ext cx="526788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13" tIns="0" rIns="1991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Parametry techniczne i zasady nadzoru nad czujnikami</a:t>
          </a:r>
        </a:p>
      </dsp:txBody>
      <dsp:txXfrm>
        <a:off x="392129" y="1395171"/>
        <a:ext cx="5236180" cy="293016"/>
      </dsp:txXfrm>
    </dsp:sp>
    <dsp:sp modelId="{AE0D9D11-508C-435A-BCF9-F76B62F1E429}">
      <dsp:nvSpPr>
        <dsp:cNvPr id="0" name=""/>
        <dsp:cNvSpPr/>
      </dsp:nvSpPr>
      <dsp:spPr>
        <a:xfrm>
          <a:off x="0" y="2040639"/>
          <a:ext cx="752554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19830-836F-4557-9775-882C7FF0E8CB}">
      <dsp:nvSpPr>
        <dsp:cNvPr id="0" name=""/>
        <dsp:cNvSpPr/>
      </dsp:nvSpPr>
      <dsp:spPr>
        <a:xfrm>
          <a:off x="376277" y="1878279"/>
          <a:ext cx="526788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13" tIns="0" rIns="1991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Postępowanie w przypadku otrzymania alertów i w przypadku istotnych odchyleń</a:t>
          </a:r>
        </a:p>
      </dsp:txBody>
      <dsp:txXfrm>
        <a:off x="392129" y="1894131"/>
        <a:ext cx="5236180" cy="293016"/>
      </dsp:txXfrm>
    </dsp:sp>
    <dsp:sp modelId="{3778C410-78C3-4C00-BBC6-9A55CDAB10A0}">
      <dsp:nvSpPr>
        <dsp:cNvPr id="0" name=""/>
        <dsp:cNvSpPr/>
      </dsp:nvSpPr>
      <dsp:spPr>
        <a:xfrm>
          <a:off x="0" y="2539599"/>
          <a:ext cx="752554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DCDED-4E4B-49DF-A263-42ED6F8DF9FE}">
      <dsp:nvSpPr>
        <dsp:cNvPr id="0" name=""/>
        <dsp:cNvSpPr/>
      </dsp:nvSpPr>
      <dsp:spPr>
        <a:xfrm>
          <a:off x="376277" y="2377239"/>
          <a:ext cx="526788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13" tIns="0" rIns="1991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Postepowanie w przypadku awarii</a:t>
          </a:r>
        </a:p>
      </dsp:txBody>
      <dsp:txXfrm>
        <a:off x="392129" y="2393091"/>
        <a:ext cx="5236180" cy="293016"/>
      </dsp:txXfrm>
    </dsp:sp>
    <dsp:sp modelId="{A463F0B0-BFF8-4D9B-809D-E6866A10757A}">
      <dsp:nvSpPr>
        <dsp:cNvPr id="0" name=""/>
        <dsp:cNvSpPr/>
      </dsp:nvSpPr>
      <dsp:spPr>
        <a:xfrm>
          <a:off x="0" y="3038559"/>
          <a:ext cx="752554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CC4AC-39D0-4C97-A41F-27B566367B06}">
      <dsp:nvSpPr>
        <dsp:cNvPr id="0" name=""/>
        <dsp:cNvSpPr/>
      </dsp:nvSpPr>
      <dsp:spPr>
        <a:xfrm>
          <a:off x="376277" y="2876199"/>
          <a:ext cx="526788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13" tIns="0" rIns="1991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Dokumentowanie temperatury i wilgotności w pomieszczeniach i chłodniach</a:t>
          </a:r>
        </a:p>
      </dsp:txBody>
      <dsp:txXfrm>
        <a:off x="392129" y="2892051"/>
        <a:ext cx="5236180" cy="293016"/>
      </dsp:txXfrm>
    </dsp:sp>
    <dsp:sp modelId="{EB96EA0E-5423-4A03-9EC9-8D9F10D4E696}">
      <dsp:nvSpPr>
        <dsp:cNvPr id="0" name=""/>
        <dsp:cNvSpPr/>
      </dsp:nvSpPr>
      <dsp:spPr>
        <a:xfrm>
          <a:off x="0" y="3537519"/>
          <a:ext cx="752554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C20CD-96BE-48E8-B479-39E181F80995}">
      <dsp:nvSpPr>
        <dsp:cNvPr id="0" name=""/>
        <dsp:cNvSpPr/>
      </dsp:nvSpPr>
      <dsp:spPr>
        <a:xfrm>
          <a:off x="376277" y="3375159"/>
          <a:ext cx="526788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13" tIns="0" rIns="199113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Zapobieganie odchyleniom temperatury </a:t>
          </a:r>
        </a:p>
      </dsp:txBody>
      <dsp:txXfrm>
        <a:off x="392129" y="3391011"/>
        <a:ext cx="5236180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63FB6-DCD4-4B36-A1C2-A2E361A5EF65}">
      <dsp:nvSpPr>
        <dsp:cNvPr id="0" name=""/>
        <dsp:cNvSpPr/>
      </dsp:nvSpPr>
      <dsp:spPr>
        <a:xfrm>
          <a:off x="0" y="4282"/>
          <a:ext cx="6096000" cy="101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u="sng" kern="1200" dirty="0"/>
            <a:t>Postępowanie w przypadku otrzymania powiadomień ostrzegawczych</a:t>
          </a:r>
          <a:endParaRPr lang="en-US" sz="2400" kern="1200" dirty="0"/>
        </a:p>
      </dsp:txBody>
      <dsp:txXfrm>
        <a:off x="49347" y="53629"/>
        <a:ext cx="5997306" cy="912185"/>
      </dsp:txXfrm>
    </dsp:sp>
    <dsp:sp modelId="{441D4A8D-4E4F-44D0-A60B-AD888ADB8114}">
      <dsp:nvSpPr>
        <dsp:cNvPr id="0" name=""/>
        <dsp:cNvSpPr/>
      </dsp:nvSpPr>
      <dsp:spPr>
        <a:xfrm>
          <a:off x="0" y="1015162"/>
          <a:ext cx="6096000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/>
            <a:t>Po otrzymaniu powiadomień ostrzegawczych, wyznaczeni pracownicy niezwłocznie podejmują działania mające na celu uzyskanie właściwych warunków przechowywania poprzez np. (weryfikację szczelności zamknięcia lodówki, weryfikację oszronienia, [XXX].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/>
            <a:t>Poza godzinami pracy  i w dni wolne od pracy, ustalone zostały następujące zasady postępowania [XXX] .</a:t>
          </a:r>
          <a:endParaRPr lang="en-US" sz="1900" kern="1200"/>
        </a:p>
      </dsp:txBody>
      <dsp:txXfrm>
        <a:off x="0" y="1015162"/>
        <a:ext cx="6096000" cy="243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F5A05-7C9D-4D4A-9CA5-0E8B2DB793DA}">
      <dsp:nvSpPr>
        <dsp:cNvPr id="0" name=""/>
        <dsp:cNvSpPr/>
      </dsp:nvSpPr>
      <dsp:spPr>
        <a:xfrm>
          <a:off x="0" y="0"/>
          <a:ext cx="7685037" cy="408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4600" u="sng" kern="1200" dirty="0"/>
            <a:t>Postępowanie w przypadku awarii urządzeń chłodniczych.</a:t>
          </a:r>
          <a:endParaRPr lang="pl-PL" sz="4600" kern="1200" dirty="0"/>
        </a:p>
      </dsp:txBody>
      <dsp:txXfrm>
        <a:off x="0" y="0"/>
        <a:ext cx="7685037" cy="2203335"/>
      </dsp:txXfrm>
    </dsp:sp>
    <dsp:sp modelId="{85499A39-1570-4DA7-AF24-4E3C10939484}">
      <dsp:nvSpPr>
        <dsp:cNvPr id="0" name=""/>
        <dsp:cNvSpPr/>
      </dsp:nvSpPr>
      <dsp:spPr>
        <a:xfrm>
          <a:off x="0" y="2121729"/>
          <a:ext cx="3842518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2000" kern="1200"/>
            <a:t>W przypadku awarii urządzeń chłodniczych należy postępować zgodnie z SOP-[XXX] lub zgodnie z poniżej opisanym schematem [xxx]. </a:t>
          </a:r>
        </a:p>
      </dsp:txBody>
      <dsp:txXfrm>
        <a:off x="0" y="2121729"/>
        <a:ext cx="3842518" cy="1876915"/>
      </dsp:txXfrm>
    </dsp:sp>
    <dsp:sp modelId="{53E1300C-8C3B-4EA6-A7BB-CCBBC78FC7D6}">
      <dsp:nvSpPr>
        <dsp:cNvPr id="0" name=""/>
        <dsp:cNvSpPr/>
      </dsp:nvSpPr>
      <dsp:spPr>
        <a:xfrm>
          <a:off x="3842518" y="2121729"/>
          <a:ext cx="3842518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2000" kern="1200" dirty="0"/>
            <a:t>Należy umieścić produkty w odpowiednio dostosowanym urządzeniu, w którym znajduje się czujnik do monitorowania warunków temperaturowych, np.: [</a:t>
          </a:r>
          <a:r>
            <a:rPr lang="pl-PL" sz="2000" kern="1200" dirty="0" err="1"/>
            <a:t>xxxxx</a:t>
          </a:r>
          <a:r>
            <a:rPr lang="pl-PL" sz="2000" kern="1200" dirty="0"/>
            <a:t>]</a:t>
          </a:r>
        </a:p>
      </dsp:txBody>
      <dsp:txXfrm>
        <a:off x="3842518" y="2121729"/>
        <a:ext cx="3842518" cy="1876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5480D-74CD-4113-A235-2121B3FB2E8A}">
      <dsp:nvSpPr>
        <dsp:cNvPr id="0" name=""/>
        <dsp:cNvSpPr/>
      </dsp:nvSpPr>
      <dsp:spPr>
        <a:xfrm>
          <a:off x="0" y="0"/>
          <a:ext cx="7685037" cy="408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3700" u="sng" kern="1200" dirty="0"/>
            <a:t>Postępowanie w przypadku awarii systemu monitorowania temperatury</a:t>
          </a:r>
          <a:endParaRPr lang="pl-PL" sz="3700" kern="1200" dirty="0"/>
        </a:p>
      </dsp:txBody>
      <dsp:txXfrm>
        <a:off x="0" y="0"/>
        <a:ext cx="7685037" cy="2203335"/>
      </dsp:txXfrm>
    </dsp:sp>
    <dsp:sp modelId="{7A6BA1BC-C243-418E-9A69-449F85EF85BF}">
      <dsp:nvSpPr>
        <dsp:cNvPr id="0" name=""/>
        <dsp:cNvSpPr/>
      </dsp:nvSpPr>
      <dsp:spPr>
        <a:xfrm>
          <a:off x="0" y="2121729"/>
          <a:ext cx="1921259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100" b="1" i="1" kern="1200" dirty="0"/>
            <a:t>UWAGA!!!!!PRZYKŁADOWY SPOSÓB POSTĘPOWANIA ZALEŻNY OD SYSTEMU DO MONITOROWANIA TEMPERATURY</a:t>
          </a:r>
          <a:endParaRPr lang="pl-PL" sz="1100" kern="1200" dirty="0"/>
        </a:p>
      </dsp:txBody>
      <dsp:txXfrm>
        <a:off x="0" y="2121729"/>
        <a:ext cx="1921259" cy="1876915"/>
      </dsp:txXfrm>
    </dsp:sp>
    <dsp:sp modelId="{7E854793-2A4F-42B5-9DAF-075D2D26BACE}">
      <dsp:nvSpPr>
        <dsp:cNvPr id="0" name=""/>
        <dsp:cNvSpPr/>
      </dsp:nvSpPr>
      <dsp:spPr>
        <a:xfrm>
          <a:off x="1921259" y="2121729"/>
          <a:ext cx="1921259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100" kern="1200"/>
            <a:t>Czujniki wyposażone są w wewnętrzną baterie, która w przypadku awarii systemu rejestruje warunki temperaturowe, które można odczytać z wyświetlacza rejestratora.</a:t>
          </a:r>
        </a:p>
      </dsp:txBody>
      <dsp:txXfrm>
        <a:off x="1921259" y="2121729"/>
        <a:ext cx="1921259" cy="1876915"/>
      </dsp:txXfrm>
    </dsp:sp>
    <dsp:sp modelId="{B9720733-7492-4B06-9CC9-4D812BBDA8F3}">
      <dsp:nvSpPr>
        <dsp:cNvPr id="0" name=""/>
        <dsp:cNvSpPr/>
      </dsp:nvSpPr>
      <dsp:spPr>
        <a:xfrm>
          <a:off x="3842518" y="2121729"/>
          <a:ext cx="1921259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100" kern="1200" dirty="0"/>
            <a:t>W takiej sytuacji należy dokonywać odczytu z rejestratorów i odnotowywać wyniki co [xxx] minut, zgodnie z załącznikiem nr 2. Zawiadomić firmę serwisową</a:t>
          </a:r>
        </a:p>
      </dsp:txBody>
      <dsp:txXfrm>
        <a:off x="3842518" y="2121729"/>
        <a:ext cx="1921259" cy="1876915"/>
      </dsp:txXfrm>
    </dsp:sp>
    <dsp:sp modelId="{9CDB24D3-EB22-484F-B6A6-BBB400F39A36}">
      <dsp:nvSpPr>
        <dsp:cNvPr id="0" name=""/>
        <dsp:cNvSpPr/>
      </dsp:nvSpPr>
      <dsp:spPr>
        <a:xfrm>
          <a:off x="5763777" y="2121729"/>
          <a:ext cx="1921259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100" kern="1200"/>
            <a:t>W przypadku długotrwałej awarii systemu i wyczerpania pojemności baterii,  w urządzeniach chłodniczych należy umieścić inne urządzenie rejestrujące temperaturę i  dokonywać odczytu i odnotowywać wyniki zgodnie z powyższym punktem.</a:t>
          </a:r>
        </a:p>
      </dsp:txBody>
      <dsp:txXfrm>
        <a:off x="5763777" y="2121729"/>
        <a:ext cx="1921259" cy="1876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50A55-CB17-4D35-9F60-4B6EC2ED0734}">
      <dsp:nvSpPr>
        <dsp:cNvPr id="0" name=""/>
        <dsp:cNvSpPr/>
      </dsp:nvSpPr>
      <dsp:spPr>
        <a:xfrm>
          <a:off x="0" y="0"/>
          <a:ext cx="7685037" cy="408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4900" u="sng" kern="1200"/>
            <a:t>Postępowanie w przypadku awarii/uszkodzenia czujnika</a:t>
          </a:r>
          <a:endParaRPr lang="pl-PL" sz="4900" kern="1200"/>
        </a:p>
      </dsp:txBody>
      <dsp:txXfrm>
        <a:off x="0" y="0"/>
        <a:ext cx="7685037" cy="2203335"/>
      </dsp:txXfrm>
    </dsp:sp>
    <dsp:sp modelId="{F927554B-B2E1-46AC-98A2-92D81E927E70}">
      <dsp:nvSpPr>
        <dsp:cNvPr id="0" name=""/>
        <dsp:cNvSpPr/>
      </dsp:nvSpPr>
      <dsp:spPr>
        <a:xfrm>
          <a:off x="3752" y="2121729"/>
          <a:ext cx="2559177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400" kern="1200"/>
            <a:t>W przypadku awarii/ uszkodzenia czujnika, w danym miejscu należy [xxx]</a:t>
          </a:r>
        </a:p>
      </dsp:txBody>
      <dsp:txXfrm>
        <a:off x="3752" y="2121729"/>
        <a:ext cx="2559177" cy="1876915"/>
      </dsp:txXfrm>
    </dsp:sp>
    <dsp:sp modelId="{2CDE726F-B128-4EA3-8125-CA2F6A1DEBAE}">
      <dsp:nvSpPr>
        <dsp:cNvPr id="0" name=""/>
        <dsp:cNvSpPr/>
      </dsp:nvSpPr>
      <dsp:spPr>
        <a:xfrm>
          <a:off x="2562929" y="2121729"/>
          <a:ext cx="2559177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400" b="1" i="1" kern="1200"/>
            <a:t>UWAGA!!!!!PRZYKŁADOWY SPOSÓB POSTĘPOWANIA ZALEŻNY OD SYSTEMU DO MONITOROWANIA TEMPERATURY</a:t>
          </a:r>
          <a:endParaRPr lang="pl-PL" sz="1400" kern="1200"/>
        </a:p>
      </dsp:txBody>
      <dsp:txXfrm>
        <a:off x="2562929" y="2121729"/>
        <a:ext cx="2559177" cy="1876915"/>
      </dsp:txXfrm>
    </dsp:sp>
    <dsp:sp modelId="{CDE4423E-53AC-4BDB-A494-D51E33FE79BE}">
      <dsp:nvSpPr>
        <dsp:cNvPr id="0" name=""/>
        <dsp:cNvSpPr/>
      </dsp:nvSpPr>
      <dsp:spPr>
        <a:xfrm>
          <a:off x="5122107" y="2121729"/>
          <a:ext cx="2559177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400" kern="1200"/>
            <a:t>Należy umieścić czujnik zapasowy, skonfigurować  parametry odczytu i limity alarmowe dokładnie takie, jak posiadał uszkodzony rejestrator.</a:t>
          </a:r>
        </a:p>
      </dsp:txBody>
      <dsp:txXfrm>
        <a:off x="5122107" y="2121729"/>
        <a:ext cx="2559177" cy="18769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50A55-CB17-4D35-9F60-4B6EC2ED0734}">
      <dsp:nvSpPr>
        <dsp:cNvPr id="0" name=""/>
        <dsp:cNvSpPr/>
      </dsp:nvSpPr>
      <dsp:spPr>
        <a:xfrm>
          <a:off x="0" y="0"/>
          <a:ext cx="7685037" cy="408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4900" u="sng" kern="1200"/>
            <a:t>Postępowanie w przypadku awarii/uszkodzenia czujnika</a:t>
          </a:r>
          <a:endParaRPr lang="pl-PL" sz="4900" kern="1200"/>
        </a:p>
      </dsp:txBody>
      <dsp:txXfrm>
        <a:off x="0" y="0"/>
        <a:ext cx="7685037" cy="2203335"/>
      </dsp:txXfrm>
    </dsp:sp>
    <dsp:sp modelId="{F927554B-B2E1-46AC-98A2-92D81E927E70}">
      <dsp:nvSpPr>
        <dsp:cNvPr id="0" name=""/>
        <dsp:cNvSpPr/>
      </dsp:nvSpPr>
      <dsp:spPr>
        <a:xfrm>
          <a:off x="3752" y="2121729"/>
          <a:ext cx="2559177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400" kern="1200"/>
            <a:t>W przypadku awarii/ uszkodzenia czujnika, w danym miejscu należy [xxx]</a:t>
          </a:r>
        </a:p>
      </dsp:txBody>
      <dsp:txXfrm>
        <a:off x="3752" y="2121729"/>
        <a:ext cx="2559177" cy="1876915"/>
      </dsp:txXfrm>
    </dsp:sp>
    <dsp:sp modelId="{2CDE726F-B128-4EA3-8125-CA2F6A1DEBAE}">
      <dsp:nvSpPr>
        <dsp:cNvPr id="0" name=""/>
        <dsp:cNvSpPr/>
      </dsp:nvSpPr>
      <dsp:spPr>
        <a:xfrm>
          <a:off x="2562929" y="2121729"/>
          <a:ext cx="2559177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400" b="1" i="1" kern="1200"/>
            <a:t>UWAGA!!!!!PRZYKŁADOWY SPOSÓB POSTĘPOWANIA ZALEŻNY OD SYSTEMU DO MONITOROWANIA TEMPERATURY</a:t>
          </a:r>
          <a:endParaRPr lang="pl-PL" sz="1400" kern="1200"/>
        </a:p>
      </dsp:txBody>
      <dsp:txXfrm>
        <a:off x="2562929" y="2121729"/>
        <a:ext cx="2559177" cy="1876915"/>
      </dsp:txXfrm>
    </dsp:sp>
    <dsp:sp modelId="{CDE4423E-53AC-4BDB-A494-D51E33FE79BE}">
      <dsp:nvSpPr>
        <dsp:cNvPr id="0" name=""/>
        <dsp:cNvSpPr/>
      </dsp:nvSpPr>
      <dsp:spPr>
        <a:xfrm>
          <a:off x="5122107" y="2121729"/>
          <a:ext cx="2559177" cy="1876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Times New Roman" panose="02020603050405020304" pitchFamily="18" charset="0"/>
            <a:buNone/>
          </a:pPr>
          <a:r>
            <a:rPr lang="pl-PL" sz="1400" kern="1200"/>
            <a:t>Należy umieścić czujnik zapasowy, skonfigurować  parametry odczytu i limity alarmowe dokładnie takie, jak posiadał uszkodzony rejestrator.</a:t>
          </a:r>
        </a:p>
      </dsp:txBody>
      <dsp:txXfrm>
        <a:off x="5122107" y="2121729"/>
        <a:ext cx="2559177" cy="187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B4A9-60E7-4BE0-A3FD-8DB273F61746}" type="datetimeFigureOut">
              <a:rPr lang="pl-PL" smtClean="0"/>
              <a:t>11.10.2025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08B08-1E2D-4300-A704-5F9152A401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35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celu zapewnienia odpowiedniej jakości leków przewidziano, że apteki będą obowiązane do całodobowego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monitorowania temperatury i wilgotności pomieszczeń, w których sporządza się leki recepturowe i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apteczne oraz produkty lecznicze homeopatyczne oraz w pomieszczeniach i urządzeniach chłodniczych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służących do p</a:t>
            </a:r>
          </a:p>
          <a:p>
            <a:r>
              <a:rPr lang="pl-PL" dirty="0"/>
              <a:t>Zgłaszanie zmian Legislacyjnych i aktywny udział w zgłaszaniu uwag do procedowanych aktów prawnych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53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C57E9-2D1E-C4C6-1A82-DEB99851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1CD9150-0EA8-B7B4-DCEA-176734E89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B4A1123-C035-EF38-6530-DC3BBFF6E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celu zapewnienia odpowiedniej jakości leków przewidziano, że apteki będą obowiązane do całodobowego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monitorowania temperatury i wilgotności pomieszczeń, w których sporządza się leki recepturowe i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apteczne oraz produkty lecznicze homeopatyczne oraz w pomieszczeniach i urządzeniach chłodniczych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służących do p</a:t>
            </a:r>
          </a:p>
          <a:p>
            <a:r>
              <a:rPr lang="pl-PL" dirty="0"/>
              <a:t>Zgłaszanie zmian Legislacyjnych i aktywny udział w zgłaszaniu uwag do procedowanych aktów prawnych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593E59-23E7-D975-124D-170A459CA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05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CF47A-C060-82DA-40A4-EDE2F68D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1BE3017-D448-F7DD-B8DC-08BEDB120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4E707E9-A7F5-B57D-1E6E-4B81E33D0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celu zapewnienia odpowiedniej jakości leków przewidziano, że apteki będą obowiązane do całodobowego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monitorowania temperatury i wilgotności pomieszczeń, w których sporządza się leki recepturowe i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apteczne oraz produkty lecznicze homeopatyczne oraz w pomieszczeniach i urządzeniach chłodniczych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służących do p</a:t>
            </a:r>
          </a:p>
          <a:p>
            <a:r>
              <a:rPr lang="pl-PL" dirty="0"/>
              <a:t>Zgłaszanie zmian Legislacyjnych i aktywny udział w zgłaszaniu uwag do procedowanych aktów prawnych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296E60-E4BF-885F-C5D3-2B7AFF8A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21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38D60-58D3-270A-FF16-BEC7F15A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442FB6B-EA4C-8C03-4289-2E2728FD2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A828660-92E2-D885-FA63-F49C450A5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celu zapewnienia odpowiedniej jakości leków przewidziano, że apteki będą obowiązane do całodobowego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monitorowania temperatury i wilgotności pomieszczeń, w których sporządza się leki recepturowe i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apteczne oraz produkty lecznicze homeopatyczne oraz w pomieszczeniach i urządzeniach chłodniczych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służących do p</a:t>
            </a:r>
          </a:p>
          <a:p>
            <a:r>
              <a:rPr lang="pl-PL" dirty="0"/>
              <a:t>Zgłaszanie zmian Legislacyjnych i aktywny udział w zgłaszaniu uwag do procedowanych aktów prawnych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F5390E0-7460-E661-0C6D-9862CC3B0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65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Proszę zwrócić uwagę, że zapis ten nie referuje wyłącznie do chłodni!!!!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Lepszy były zapis: Kierownik apteki prowadzi nadzór nad właściwymi warunkami przechowywania leków w oparciu o analizę ryzyka lub ocenę wpływu.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57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Chociaż MKT nie jest bezpośrednio określona w polskim prawodawstwie farmaceutycznym, jej stosowanie w praktyce jest uzasadnione i pomocne w ocenie wpływu fluktuacji temperatury na stabilność produktów wymagających przechowywania w kontrolowanej temperaturze. Warto jednak pamiętać, że MKT jest jednym z narzędzi oceny i nie zastępuje konieczności przestrzegania określonych zakresów temperatur przechowywania oraz monitorowania tych warunków zgodnie z obowiązującymi przepisami.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8B08-1E2D-4300-A704-5F9152A401C3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4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5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76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71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37" r:id="rId6"/>
    <p:sldLayoutId id="2147483742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Background Fill">
            <a:extLst>
              <a:ext uri="{FF2B5EF4-FFF2-40B4-BE49-F238E27FC236}">
                <a16:creationId xmlns:a16="http://schemas.microsoft.com/office/drawing/2014/main" id="{F5404724-1B75-49DB-B99E-4C231BD27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olor Fill">
            <a:extLst>
              <a:ext uri="{FF2B5EF4-FFF2-40B4-BE49-F238E27FC236}">
                <a16:creationId xmlns:a16="http://schemas.microsoft.com/office/drawing/2014/main" id="{334ACBA0-A85C-42D9-A349-1D26A05EF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58AFB26-947B-4F94-9AD9-5CB33C015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6330" y="3727159"/>
            <a:ext cx="3583524" cy="3112264"/>
          </a:xfrm>
          <a:custGeom>
            <a:avLst/>
            <a:gdLst>
              <a:gd name="connsiteX0" fmla="*/ 0 w 3583524"/>
              <a:gd name="connsiteY0" fmla="*/ 0 h 3112264"/>
              <a:gd name="connsiteX1" fmla="*/ 1789130 w 3583524"/>
              <a:gd name="connsiteY1" fmla="*/ 0 h 3112264"/>
              <a:gd name="connsiteX2" fmla="*/ 3583524 w 3583524"/>
              <a:gd name="connsiteY2" fmla="*/ 1794393 h 3112264"/>
              <a:gd name="connsiteX3" fmla="*/ 3583524 w 3583524"/>
              <a:gd name="connsiteY3" fmla="*/ 3112264 h 3112264"/>
              <a:gd name="connsiteX4" fmla="*/ 585312 w 3583524"/>
              <a:gd name="connsiteY4" fmla="*/ 3112264 h 3112264"/>
              <a:gd name="connsiteX5" fmla="*/ 525562 w 3583524"/>
              <a:gd name="connsiteY5" fmla="*/ 3057960 h 3112264"/>
              <a:gd name="connsiteX6" fmla="*/ 0 w 3583524"/>
              <a:gd name="connsiteY6" fmla="*/ 1789129 h 31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524" h="3112264">
                <a:moveTo>
                  <a:pt x="0" y="0"/>
                </a:moveTo>
                <a:lnTo>
                  <a:pt x="1789130" y="0"/>
                </a:lnTo>
                <a:cubicBezTo>
                  <a:pt x="2780157" y="0"/>
                  <a:pt x="3583524" y="803366"/>
                  <a:pt x="3583524" y="1794393"/>
                </a:cubicBezTo>
                <a:lnTo>
                  <a:pt x="3583524" y="3112264"/>
                </a:lnTo>
                <a:lnTo>
                  <a:pt x="585312" y="3112264"/>
                </a:lnTo>
                <a:lnTo>
                  <a:pt x="525562" y="3057960"/>
                </a:lnTo>
                <a:cubicBezTo>
                  <a:pt x="200842" y="2733240"/>
                  <a:pt x="0" y="2284642"/>
                  <a:pt x="0" y="1789129"/>
                </a:cubicBez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244E94-16FD-427F-94DE-234D993E2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750" y="3759056"/>
            <a:ext cx="12211115" cy="3100791"/>
            <a:chOff x="-7750" y="3759056"/>
            <a:chExt cx="12211115" cy="3100791"/>
          </a:xfrm>
        </p:grpSpPr>
        <p:sp>
          <p:nvSpPr>
            <p:cNvPr id="49" name="Graphic 9">
              <a:extLst>
                <a:ext uri="{FF2B5EF4-FFF2-40B4-BE49-F238E27FC236}">
                  <a16:creationId xmlns:a16="http://schemas.microsoft.com/office/drawing/2014/main" id="{F419423A-EAAD-4069-A4B1-8E49D9AE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7750" y="3759056"/>
              <a:ext cx="3100791" cy="310079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E544574-682A-4ADA-9208-15C527AD0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3295" y="4014948"/>
              <a:ext cx="511015" cy="51318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FE832F0-9DF7-4C2F-AD17-DDB472D76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59546" y="4421992"/>
              <a:ext cx="212276" cy="2122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0F8A0B-6ED1-4754-9CB2-D8CCCF1E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3411" y="4030194"/>
              <a:ext cx="819954" cy="995873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1">
                  <a:lumMod val="40000"/>
                  <a:lumOff val="6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53" name="Graphic 9">
              <a:extLst>
                <a:ext uri="{FF2B5EF4-FFF2-40B4-BE49-F238E27FC236}">
                  <a16:creationId xmlns:a16="http://schemas.microsoft.com/office/drawing/2014/main" id="{2012A4CF-57B4-48F9-81E4-344720ECA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029575" y="3817817"/>
              <a:ext cx="3036177" cy="303617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9">
              <a:extLst>
                <a:ext uri="{FF2B5EF4-FFF2-40B4-BE49-F238E27FC236}">
                  <a16:creationId xmlns:a16="http://schemas.microsoft.com/office/drawing/2014/main" id="{6FC2E30D-1C99-43A9-A9E1-9682168A7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192339" y="3965010"/>
              <a:ext cx="2710066" cy="2710066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Texture">
            <a:extLst>
              <a:ext uri="{FF2B5EF4-FFF2-40B4-BE49-F238E27FC236}">
                <a16:creationId xmlns:a16="http://schemas.microsoft.com/office/drawing/2014/main" id="{043A5B13-5691-4583-8441-C0C019945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E202B2A-7654-F05D-A8C8-1E0B98319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6816373" cy="22430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5000" dirty="0"/>
              <a:t>Procedura </a:t>
            </a:r>
            <a:r>
              <a:rPr lang="en-US" sz="5000" dirty="0" err="1"/>
              <a:t>monitorowania</a:t>
            </a:r>
            <a:r>
              <a:rPr lang="en-US" sz="5000" dirty="0"/>
              <a:t> </a:t>
            </a:r>
            <a:r>
              <a:rPr lang="en-US" sz="5000" dirty="0" err="1"/>
              <a:t>warunków</a:t>
            </a:r>
            <a:r>
              <a:rPr lang="en-US" sz="5000" dirty="0"/>
              <a:t> </a:t>
            </a:r>
            <a:r>
              <a:rPr lang="en-US" sz="5000" dirty="0" err="1"/>
              <a:t>klimatycznych</a:t>
            </a:r>
            <a:r>
              <a:rPr lang="pl-PL" sz="5000" dirty="0"/>
              <a:t> w aptece ogólnodostępnej</a:t>
            </a:r>
            <a:endParaRPr lang="en-US" sz="5000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E0BB4AFC-56AE-5D7B-1A60-1BA7127B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7675" y="676656"/>
            <a:ext cx="4377998" cy="22430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  <a:p>
            <a:r>
              <a:rPr lang="en-US" sz="1900" err="1"/>
              <a:t>Sesja</a:t>
            </a:r>
            <a:r>
              <a:rPr lang="en-US" sz="1900"/>
              <a:t> </a:t>
            </a:r>
            <a:r>
              <a:rPr lang="en-US" sz="1900" err="1"/>
              <a:t>naukowo-szkoleniowa</a:t>
            </a:r>
            <a:r>
              <a:rPr lang="en-US" sz="1900"/>
              <a:t> </a:t>
            </a:r>
            <a:r>
              <a:rPr lang="en-US" sz="1900" err="1"/>
              <a:t>właścicieli</a:t>
            </a:r>
            <a:r>
              <a:rPr lang="en-US" sz="1900"/>
              <a:t> </a:t>
            </a:r>
            <a:r>
              <a:rPr lang="en-US" sz="1900" err="1"/>
              <a:t>aptek</a:t>
            </a:r>
            <a:r>
              <a:rPr lang="en-US" sz="1900"/>
              <a:t> </a:t>
            </a:r>
            <a:r>
              <a:rPr lang="en-US" sz="1900" err="1"/>
              <a:t>ogólnodostępnych</a:t>
            </a:r>
            <a:endParaRPr lang="en-US" sz="1900"/>
          </a:p>
          <a:p>
            <a:r>
              <a:rPr lang="en-US" sz="1900" err="1"/>
              <a:t>Augustów</a:t>
            </a:r>
            <a:r>
              <a:rPr lang="en-US" sz="1900"/>
              <a:t>, 11.10.2025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E399866-B7EE-9191-8F72-5BE4F9718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46" y="5037857"/>
            <a:ext cx="2425757" cy="8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0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2DEB3-1037-3C68-1E3D-3315B956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59E185-125E-D92F-A139-DA3AA35B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7F74C7-3AC6-DA61-8445-B2B7B852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FC50BA6-5161-6C87-8552-B03C182EA8A2}"/>
              </a:ext>
            </a:extLst>
          </p:cNvPr>
          <p:cNvSpPr txBox="1"/>
          <p:nvPr/>
        </p:nvSpPr>
        <p:spPr>
          <a:xfrm>
            <a:off x="205563" y="1614532"/>
            <a:ext cx="6096000" cy="3179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 ogólne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 fontAlgn="base">
              <a:lnSpc>
                <a:spcPct val="115000"/>
              </a:lnSpc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pomieszczeniach apteki zainstalowano urządzenia do pomiaru wilgotności i temperatury</a:t>
            </a:r>
          </a:p>
          <a:p>
            <a:pPr marL="1143000" lvl="2" indent="-228600" algn="just" fontAlgn="base">
              <a:lnSpc>
                <a:spcPct val="115000"/>
              </a:lnSpc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pl-PL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Urządzenia chłodnicze zostały wyposażone są w rejestratory do całodobowego monitorowania temperatury.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 algn="just" fontAlgn="base">
              <a:lnSpc>
                <a:spcPct val="115000"/>
              </a:lnSpc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pl-PL" sz="1400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chłodniach z</a:t>
            </a:r>
            <a:r>
              <a:rPr lang="pl-PL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ainstalowano system [</a:t>
            </a:r>
            <a:r>
              <a:rPr lang="pl-PL" sz="1400" kern="15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pl-PL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], w skład którego wchodzi [</a:t>
            </a:r>
            <a:r>
              <a:rPr lang="pl-PL" sz="1400" kern="15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pl-PL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czujników pomiarowych zainstalowanych w [</a:t>
            </a:r>
            <a:r>
              <a:rPr lang="pl-PL" sz="1400" kern="15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pl-PL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15000"/>
              </a:lnSpc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pl-PL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Urządzenia posiadają świadectwo wzorcowania wydane przez akredytowane laboratorium wzorcujące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 algn="just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pl-PL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Czujniki objęte są harmonogramem wzorcowania.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Zasady obsługi systemu opisano w instrukcjach systemowych.</a:t>
            </a:r>
          </a:p>
        </p:txBody>
      </p:sp>
      <p:sp>
        <p:nvSpPr>
          <p:cNvPr id="6" name="Dymek mowy: owalny 5">
            <a:extLst>
              <a:ext uri="{FF2B5EF4-FFF2-40B4-BE49-F238E27FC236}">
                <a16:creationId xmlns:a16="http://schemas.microsoft.com/office/drawing/2014/main" id="{8C288BB8-E641-C4D1-791E-AD9E09724767}"/>
              </a:ext>
            </a:extLst>
          </p:cNvPr>
          <p:cNvSpPr/>
          <p:nvPr/>
        </p:nvSpPr>
        <p:spPr>
          <a:xfrm>
            <a:off x="5971954" y="3429000"/>
            <a:ext cx="2170284" cy="71587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Do weryfikacja – zgodnie w rozporządzeniem</a:t>
            </a:r>
          </a:p>
        </p:txBody>
      </p:sp>
    </p:spTree>
    <p:extLst>
      <p:ext uri="{BB962C8B-B14F-4D97-AF65-F5344CB8AC3E}">
        <p14:creationId xmlns:p14="http://schemas.microsoft.com/office/powerpoint/2010/main" val="404967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D83FC-A6CA-1C34-6892-B74A0FB4A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C100E-CB1F-B277-4E61-16F879C3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43DF5A-B99B-38AD-C85D-F18E32ED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/>
          <a:lstStyle/>
          <a:p>
            <a:pPr marL="457200" lvl="1" indent="0" fontAlgn="base">
              <a:buNone/>
            </a:pPr>
            <a:r>
              <a:rPr lang="pl-PL" u="sng" dirty="0"/>
              <a:t>Zasady rejestracji temperatury i wilgotności w pomieszczeniach apteki</a:t>
            </a:r>
            <a:endParaRPr lang="pl-PL" dirty="0"/>
          </a:p>
          <a:p>
            <a:pPr lvl="2" fontAlgn="base"/>
            <a:r>
              <a:rPr lang="pl-PL" u="sng" dirty="0"/>
              <a:t> </a:t>
            </a:r>
            <a:r>
              <a:rPr lang="pl-PL" dirty="0"/>
              <a:t>W pomieszczeniach umieszczony [</a:t>
            </a:r>
            <a:r>
              <a:rPr lang="pl-PL" dirty="0">
                <a:highlight>
                  <a:srgbClr val="FFFF00"/>
                </a:highlight>
              </a:rPr>
              <a:t>XXX</a:t>
            </a:r>
            <a:r>
              <a:rPr lang="pl-PL" dirty="0"/>
              <a:t>] urządzeń do rejestracji temperatury i wilgotności [można umieścić schemat i dodać go jako załącznik do procedury lub opisać]</a:t>
            </a:r>
          </a:p>
          <a:p>
            <a:pPr lvl="2" fontAlgn="base"/>
            <a:endParaRPr lang="pl-PL" dirty="0"/>
          </a:p>
          <a:p>
            <a:pPr marL="0" indent="0">
              <a:buNone/>
            </a:pPr>
            <a:r>
              <a:rPr lang="pl-PL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Np. w każdym pomieszczeniu umieszczone jest urządzenie rejestrujące wilgotność i temperaturę marki X – urządzenie pokazuje wartości w czasie rzeczywistym. Łącznie w aptece znajduje się X </a:t>
            </a:r>
          </a:p>
        </p:txBody>
      </p:sp>
    </p:spTree>
    <p:extLst>
      <p:ext uri="{BB962C8B-B14F-4D97-AF65-F5344CB8AC3E}">
        <p14:creationId xmlns:p14="http://schemas.microsoft.com/office/powerpoint/2010/main" val="2759572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EA8A-950A-031B-5A5D-31F897FD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279D8-B810-42AF-4989-DD876FA3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9EFA32-5390-A281-54E3-682AC0EE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0"/>
            <a:ext cx="7685037" cy="5204312"/>
          </a:xfrm>
        </p:spPr>
        <p:txBody>
          <a:bodyPr>
            <a:normAutofit fontScale="85000" lnSpcReduction="20000"/>
          </a:bodyPr>
          <a:lstStyle/>
          <a:p>
            <a:pPr lvl="1" fontAlgn="base"/>
            <a:r>
              <a:rPr lang="pl-PL" u="sng" dirty="0"/>
              <a:t>Zasady rejestracji temperatury w urządzeniach chłodniczych</a:t>
            </a:r>
            <a:endParaRPr lang="pl-PL" dirty="0"/>
          </a:p>
          <a:p>
            <a:pPr lvl="2" fontAlgn="base"/>
            <a:r>
              <a:rPr lang="pl-PL" dirty="0"/>
              <a:t>Warunki temperaturowe w urządzeniach chłodniczych podlegają stałej kontroli. Temperatura monitorowana jest całą dobę.</a:t>
            </a:r>
          </a:p>
          <a:p>
            <a:pPr lvl="2" fontAlgn="base"/>
            <a:r>
              <a:rPr lang="pl-PL" dirty="0"/>
              <a:t>W każdym urządzeniu chłodniczym umieszczony jest jeden rejestrator.</a:t>
            </a:r>
          </a:p>
          <a:p>
            <a:pPr lvl="2" fontAlgn="base"/>
            <a:r>
              <a:rPr lang="pl-PL" dirty="0"/>
              <a:t>Dane z rejestru temperatury zapisywane są w postaci elektronicznej. Kierownik apteki lub wyznaczony przez nią pracownik dokonują systematycznej kontroli bieżących warunków temperaturowych. Raz w tygodniu sporządzany jest wydruk/lub zapis danych pomiarowych. Wydruki są zatwierdzane przez kierownika apteki i podlegają archiwizacji. </a:t>
            </a:r>
          </a:p>
          <a:p>
            <a:pPr lvl="2" fontAlgn="base"/>
            <a:r>
              <a:rPr lang="pl-PL" dirty="0"/>
              <a:t>Częstotliwość zapisu danych wynosi [XXX].</a:t>
            </a:r>
          </a:p>
          <a:p>
            <a:pPr lvl="2" fontAlgn="base"/>
            <a:r>
              <a:rPr lang="pl-PL" dirty="0"/>
              <a:t>W systemie ustawione są limity ostrzegawcze i alarmowe:</a:t>
            </a:r>
          </a:p>
          <a:p>
            <a:pPr lvl="0" fontAlgn="base"/>
            <a:r>
              <a:rPr lang="pl-PL" dirty="0"/>
              <a:t>Dla urządzeń chłodniczych  przeznaczonych do składowania produktów w zakresie 5-15°C limity ostrzegawcze wynoszą: [xx] dla dolnej granicy oraz [xx] dla górnej granicy, natomiast limity alarmowe wynoszą: dla dolnej granicy 5°C, a dla górnej 15°C</a:t>
            </a:r>
          </a:p>
          <a:p>
            <a:pPr lvl="0" fontAlgn="base"/>
            <a:r>
              <a:rPr lang="pl-PL" dirty="0"/>
              <a:t>Dla urządzeń chłodniczych przeznaczonych do składowania produktów w zakresie 2-8°C limity ostrzegawcze wynoszą: [xx] dla dolnej granicy oraz [xx] dla górnej granicy, natomiast limity alarmowe wynoszą: dla dolnej granicy 2°C, a dla górnej 8°C</a:t>
            </a:r>
          </a:p>
          <a:p>
            <a:pPr lvl="2" fontAlgn="base"/>
            <a:r>
              <a:rPr lang="pl-PL" dirty="0"/>
              <a:t>W razie przekroczenia limitów ostrzegawczych i/lub alarmowych, za pomocą SMS zostają powiadomieni [</a:t>
            </a:r>
            <a:r>
              <a:rPr lang="pl-PL" dirty="0" err="1"/>
              <a:t>xxxx</a:t>
            </a:r>
            <a:r>
              <a:rPr lang="pl-PL" dirty="0"/>
              <a:t>]; a za pomocą informacji e-mail zostają powiadomieni [xxx]</a:t>
            </a:r>
          </a:p>
          <a:p>
            <a:pPr marL="457200" lvl="1" indent="0" fontAlgn="base">
              <a:buNone/>
            </a:pPr>
            <a:endParaRPr lang="pl-PL" i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Strzałka: w lewo 3">
            <a:extLst>
              <a:ext uri="{FF2B5EF4-FFF2-40B4-BE49-F238E27FC236}">
                <a16:creationId xmlns:a16="http://schemas.microsoft.com/office/drawing/2014/main" id="{237425AC-C336-F096-A7B7-00B77B64DE7E}"/>
              </a:ext>
            </a:extLst>
          </p:cNvPr>
          <p:cNvSpPr/>
          <p:nvPr/>
        </p:nvSpPr>
        <p:spPr>
          <a:xfrm>
            <a:off x="7931889" y="3700129"/>
            <a:ext cx="2081680" cy="76554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Limity ostrzegawcze nie są wymagane</a:t>
            </a:r>
          </a:p>
        </p:txBody>
      </p:sp>
    </p:spTree>
    <p:extLst>
      <p:ext uri="{BB962C8B-B14F-4D97-AF65-F5344CB8AC3E}">
        <p14:creationId xmlns:p14="http://schemas.microsoft.com/office/powerpoint/2010/main" val="3972427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93588-232D-F651-03DC-CC2648317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5ADD51-1A48-5E55-0969-A2AED76F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9762A9-4FAD-8753-1FC6-B96BF08E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Do czego mogą być pomocne limity ostrzegawcze?</a:t>
            </a:r>
          </a:p>
          <a:p>
            <a:pPr marL="0" indent="0">
              <a:buNone/>
            </a:pPr>
            <a:r>
              <a:rPr lang="pl-PL" b="1" dirty="0"/>
              <a:t>🧭 1. Wczesne wykrywanie odchyleń</a:t>
            </a:r>
          </a:p>
          <a:p>
            <a:pPr marL="0" indent="0">
              <a:buNone/>
            </a:pPr>
            <a:r>
              <a:rPr lang="pl-PL" dirty="0"/>
              <a:t>Limity ostrzegawcze (tzw. </a:t>
            </a:r>
            <a:r>
              <a:rPr lang="pl-PL" i="1" dirty="0"/>
              <a:t>alert </a:t>
            </a:r>
            <a:r>
              <a:rPr lang="pl-PL" i="1" dirty="0" err="1"/>
              <a:t>limits</a:t>
            </a:r>
            <a:r>
              <a:rPr lang="pl-PL" dirty="0"/>
              <a:t>) są ustawione </a:t>
            </a:r>
            <a:r>
              <a:rPr lang="pl-PL" b="1" dirty="0"/>
              <a:t>nieco poniżej lub powyżej</a:t>
            </a:r>
            <a:r>
              <a:rPr lang="pl-PL" dirty="0"/>
              <a:t> wartości dopuszczalnych (limitów krytycznych).</a:t>
            </a:r>
            <a:br>
              <a:rPr lang="pl-PL" dirty="0"/>
            </a:br>
            <a:r>
              <a:rPr lang="pl-PL" dirty="0"/>
              <a:t>Dzięki temu system </a:t>
            </a:r>
            <a:r>
              <a:rPr lang="pl-PL" b="1" dirty="0"/>
              <a:t>wcześnie sygnalizuje zbliżające się przekroczenie warunków dopuszczalnych</a:t>
            </a:r>
            <a:r>
              <a:rPr lang="pl-PL" dirty="0"/>
              <a:t>, np. temperatury lub wilgotności.</a:t>
            </a:r>
            <a:br>
              <a:rPr lang="pl-PL" dirty="0"/>
            </a:br>
            <a:r>
              <a:rPr lang="pl-PL" dirty="0"/>
              <a:t>➡️ Przykład:</a:t>
            </a:r>
          </a:p>
          <a:p>
            <a:r>
              <a:rPr lang="pl-PL" dirty="0"/>
              <a:t>Temperatura dopuszczalna: 2-8 °C</a:t>
            </a:r>
          </a:p>
          <a:p>
            <a:r>
              <a:rPr lang="pl-PL" dirty="0"/>
              <a:t>Limit ostrzegawczy: 3°C i 7°C</a:t>
            </a:r>
            <a:br>
              <a:rPr lang="pl-PL" dirty="0"/>
            </a:br>
            <a:r>
              <a:rPr lang="pl-PL" dirty="0"/>
              <a:t>Jeśli temperatura zbliży się do 3 °C, system wysyła alert, zanim zostanie przekroczony limit krytyczny 2°C .</a:t>
            </a:r>
          </a:p>
          <a:p>
            <a:pPr marL="457200" lvl="1" indent="0" fontAlgn="base">
              <a:buNone/>
            </a:pPr>
            <a:endParaRPr lang="pl-PL" dirty="0"/>
          </a:p>
          <a:p>
            <a:pPr marL="457200" lvl="1" indent="0" fontAlgn="base">
              <a:buNone/>
            </a:pPr>
            <a:endParaRPr lang="pl-PL" i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07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A87C3-CAE2-5588-FF0F-DF6972BE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209057-FB86-2CB0-ABF9-AD2EC1DA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275BCE-0E69-43C6-687B-80AAE194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Do czego mogą być pomocne limity ostrzegawcze?</a:t>
            </a:r>
          </a:p>
          <a:p>
            <a:pPr marL="0" indent="0">
              <a:buNone/>
            </a:pPr>
            <a:r>
              <a:rPr lang="pl-PL" b="1" dirty="0"/>
              <a:t>⚙️ 2. Zapobieganie przekroczeniom limitów krytycznych</a:t>
            </a:r>
          </a:p>
          <a:p>
            <a:pPr marL="0" indent="0">
              <a:buNone/>
            </a:pPr>
            <a:r>
              <a:rPr lang="pl-PL" dirty="0"/>
              <a:t>Dzięki wczesnym alertom personel ma </a:t>
            </a:r>
            <a:r>
              <a:rPr lang="pl-PL" b="1" dirty="0"/>
              <a:t>czas na reakcję</a:t>
            </a:r>
            <a:r>
              <a:rPr lang="pl-PL" dirty="0"/>
              <a:t>, np.: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sprawdzenie domknięcia drzwi lodówki,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wczesne wykrycie awarii i przeniesienie leków do innego pomieszczenia.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br>
              <a:rPr lang="pl-PL" dirty="0"/>
            </a:br>
            <a:r>
              <a:rPr lang="pl-PL" sz="2400" dirty="0"/>
              <a:t>To pozwala </a:t>
            </a:r>
            <a:r>
              <a:rPr lang="pl-PL" sz="2400" b="1" dirty="0"/>
              <a:t>uniknąć uszkodzenia produktów</a:t>
            </a:r>
            <a:r>
              <a:rPr lang="pl-PL" sz="2400" dirty="0"/>
              <a:t> i kosztownych strat</a:t>
            </a:r>
            <a:r>
              <a:rPr lang="pl-PL" dirty="0"/>
              <a:t>.</a:t>
            </a:r>
          </a:p>
          <a:p>
            <a:pPr marL="457200" lvl="1" indent="0" fontAlgn="base">
              <a:buNone/>
            </a:pPr>
            <a:endParaRPr lang="pl-PL" dirty="0"/>
          </a:p>
          <a:p>
            <a:pPr marL="457200" lvl="1" indent="0" fontAlgn="base">
              <a:buNone/>
            </a:pPr>
            <a:endParaRPr lang="pl-PL" i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2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02503-8161-4D3C-67C5-2BFE2C31B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8EC6B-F2BA-92DD-81F5-9A5C4306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F805B8-DD5E-DF39-61EA-ACED521F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>
            <a:normAutofit fontScale="92500" lnSpcReduction="20000"/>
          </a:bodyPr>
          <a:lstStyle/>
          <a:p>
            <a:pPr marL="457200" lvl="1" indent="0" fontAlgn="base">
              <a:buNone/>
            </a:pPr>
            <a:r>
              <a:rPr lang="pl-PL" u="sng" dirty="0"/>
              <a:t>Do czego mogą być pomocne limity ostrzegawcze?</a:t>
            </a:r>
          </a:p>
          <a:p>
            <a:r>
              <a:rPr lang="pl-PL" b="1" dirty="0"/>
              <a:t>📊 3. Zbieranie i analiza danych</a:t>
            </a:r>
          </a:p>
          <a:p>
            <a:pPr marL="0" indent="0">
              <a:buNone/>
            </a:pPr>
            <a:r>
              <a:rPr lang="pl-PL" dirty="0"/>
              <a:t>Limity ostrzegawcze umożliwiają </a:t>
            </a:r>
            <a:r>
              <a:rPr lang="pl-PL" b="1" dirty="0"/>
              <a:t>analizę trendów zmian temperatury lub wilgotności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Jeśli system często generuje alerty, może to świadczyć o:</a:t>
            </a:r>
          </a:p>
          <a:p>
            <a:r>
              <a:rPr lang="pl-PL" dirty="0"/>
              <a:t>nieefektywnym systemie chłodzenia, awariach</a:t>
            </a:r>
          </a:p>
          <a:p>
            <a:r>
              <a:rPr lang="pl-PL" dirty="0"/>
              <a:t>niewłaściwej organizacji przechowywania (zbyt dużej ilości przechowywanych leków lub przerywanie łańcucha chłodniczego, być może niewłaściwe warunki transportu lur rozładunku)</a:t>
            </a:r>
          </a:p>
          <a:p>
            <a:r>
              <a:rPr lang="pl-PL" dirty="0"/>
              <a:t>Błędach operacyjnych personelu</a:t>
            </a:r>
          </a:p>
          <a:p>
            <a:r>
              <a:rPr lang="pl-PL" dirty="0"/>
              <a:t>Dane do poprawy operacji, konserwacji lub wymiany  urządzeń </a:t>
            </a:r>
            <a:r>
              <a:rPr lang="pl-PL" dirty="0" err="1"/>
              <a:t>itp</a:t>
            </a:r>
            <a:br>
              <a:rPr lang="pl-PL" dirty="0"/>
            </a:br>
            <a:endParaRPr lang="pl-PL" dirty="0"/>
          </a:p>
          <a:p>
            <a:r>
              <a:rPr lang="pl-PL" dirty="0"/>
              <a:t>Taka analiza pozwala </a:t>
            </a:r>
            <a:r>
              <a:rPr lang="pl-PL" b="1" dirty="0"/>
              <a:t>zoptymalizować warunki i zapobiegać problemom w przyszłości</a:t>
            </a:r>
            <a:r>
              <a:rPr lang="pl-PL" dirty="0"/>
              <a:t>.</a:t>
            </a:r>
          </a:p>
          <a:p>
            <a:pPr marL="457200" lvl="1" indent="0" fontAlgn="base">
              <a:buNone/>
            </a:pPr>
            <a:endParaRPr lang="pl-PL" dirty="0"/>
          </a:p>
          <a:p>
            <a:pPr marL="457200" lvl="1" indent="0" fontAlgn="base">
              <a:buNone/>
            </a:pPr>
            <a:endParaRPr lang="pl-PL" i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3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6F5BD-059B-C271-9F00-C0654B08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A91AE-082C-8CFC-64D6-339915EE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C051B-3EBF-B939-3D3A-DDBB4CA8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Minusy limitów ostrzegawczych:</a:t>
            </a:r>
          </a:p>
          <a:p>
            <a:pPr marL="457200" lvl="1" indent="0" fontAlgn="base">
              <a:buNone/>
            </a:pPr>
            <a:endParaRPr lang="pl-PL" u="sng" dirty="0"/>
          </a:p>
          <a:p>
            <a:pPr marL="457200" lvl="1" indent="0" fontAlgn="base">
              <a:buNone/>
            </a:pPr>
            <a:r>
              <a:rPr lang="pl-PL" sz="4000" u="sng" dirty="0"/>
              <a:t>Generowanie nadmiernej ilości danych – możliwość przeoczenia właściwych alarmów </a:t>
            </a:r>
            <a:endParaRPr lang="pl-PL" sz="4000" dirty="0"/>
          </a:p>
          <a:p>
            <a:pPr marL="457200" lvl="1" indent="0" fontAlgn="base">
              <a:buNone/>
            </a:pPr>
            <a:endParaRPr lang="pl-PL" dirty="0"/>
          </a:p>
          <a:p>
            <a:pPr marL="457200" lvl="1" indent="0" fontAlgn="base">
              <a:buNone/>
            </a:pPr>
            <a:endParaRPr lang="pl-PL" i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89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1EC6E-7858-86A8-C988-1C7F12336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900D7B-E3E5-EFA2-E407-4CFC32D1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429C1F-1897-67F4-2B13-62AFC50B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📊 3. Zbieranie danych</a:t>
            </a:r>
          </a:p>
          <a:p>
            <a:pPr marL="457200" lvl="1" indent="0" fontAlgn="base">
              <a:buNone/>
            </a:pPr>
            <a:endParaRPr lang="pl-PL" dirty="0"/>
          </a:p>
          <a:p>
            <a:pPr marL="457200" lvl="1" indent="0" fontAlgn="base">
              <a:buNone/>
            </a:pPr>
            <a:endParaRPr lang="pl-PL" i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1E6194-E53D-B437-E87D-5280B8843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33" y="1657391"/>
            <a:ext cx="6638444" cy="35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B8582-E9C5-FAC3-A9F8-D6BBA292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6D286E-DAE0-9F62-5D12-90B936242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fontAlgn="base">
              <a:buNone/>
            </a:pPr>
            <a:r>
              <a:rPr lang="pl-PL" u="sng" dirty="0"/>
              <a:t>Parametry techniczne czujników do rejestracji temperatury</a:t>
            </a:r>
            <a:endParaRPr lang="pl-PL" dirty="0"/>
          </a:p>
          <a:p>
            <a:pPr lvl="2" fontAlgn="base"/>
            <a:r>
              <a:rPr lang="pl-PL" dirty="0"/>
              <a:t>Zakres pomiarowy wynosi od [</a:t>
            </a:r>
            <a:r>
              <a:rPr lang="pl-PL" dirty="0" err="1"/>
              <a:t>xxxx</a:t>
            </a:r>
            <a:r>
              <a:rPr lang="pl-PL" dirty="0"/>
              <a:t>]  do [</a:t>
            </a:r>
            <a:r>
              <a:rPr lang="pl-PL" dirty="0" err="1"/>
              <a:t>xxxx</a:t>
            </a:r>
            <a:r>
              <a:rPr lang="pl-PL" dirty="0"/>
              <a:t>]</a:t>
            </a:r>
          </a:p>
          <a:p>
            <a:pPr lvl="2" fontAlgn="base"/>
            <a:r>
              <a:rPr lang="pl-PL" dirty="0"/>
              <a:t> Rejestrator prezentuje dane z dokładnością do [</a:t>
            </a:r>
            <a:r>
              <a:rPr lang="pl-PL" dirty="0" err="1"/>
              <a:t>xxxx</a:t>
            </a:r>
            <a:r>
              <a:rPr lang="pl-PL" dirty="0"/>
              <a:t>]</a:t>
            </a:r>
          </a:p>
          <a:p>
            <a:pPr lvl="2" fontAlgn="base"/>
            <a:r>
              <a:rPr lang="pl-PL" dirty="0"/>
              <a:t>Niepewność pomiaru temperatury wynosi [</a:t>
            </a:r>
            <a:r>
              <a:rPr lang="pl-PL" dirty="0" err="1"/>
              <a:t>xxxx</a:t>
            </a:r>
            <a:r>
              <a:rPr lang="pl-PL" dirty="0"/>
              <a:t>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9687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C1025-9401-CB0B-6B68-7597624F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CDE94-E1ED-2B95-FEE1-65E2A87E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0E84C7-D618-6D6D-6C58-5006D124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/>
          </a:bodyPr>
          <a:lstStyle/>
          <a:p>
            <a:pPr lvl="1" fontAlgn="base"/>
            <a:r>
              <a:rPr lang="pl-PL" u="sng" dirty="0"/>
              <a:t>Zasady nadzoru na czujnikami</a:t>
            </a:r>
            <a:endParaRPr lang="pl-PL" dirty="0"/>
          </a:p>
          <a:p>
            <a:pPr lvl="2" fontAlgn="base"/>
            <a:r>
              <a:rPr lang="pl-PL" dirty="0"/>
              <a:t>Wzorcowanie rejestratorów odbywa się nie żaczej niż [</a:t>
            </a:r>
            <a:r>
              <a:rPr lang="pl-PL" dirty="0" err="1"/>
              <a:t>xxxx</a:t>
            </a:r>
            <a:r>
              <a:rPr lang="pl-PL" dirty="0"/>
              <a:t>]</a:t>
            </a:r>
          </a:p>
          <a:p>
            <a:pPr lvl="2" fontAlgn="base"/>
            <a:r>
              <a:rPr lang="pl-PL" dirty="0"/>
              <a:t>Wzorcownie odbywa się w akredytowanych laboratoriach wzorcujących</a:t>
            </a:r>
          </a:p>
          <a:p>
            <a:pPr lvl="2" fontAlgn="base"/>
            <a:r>
              <a:rPr lang="pl-PL" dirty="0"/>
              <a:t>Należy zlecić wzorcowanie co najmniej w punkach pracy rejestratorów (tj.: odpowiednio w zakresie 5-1°5C lub 2-8°C).</a:t>
            </a:r>
          </a:p>
          <a:p>
            <a:pPr lvl="2" fontAlgn="base"/>
            <a:r>
              <a:rPr lang="pl-PL" dirty="0"/>
              <a:t>Na czas oddania czujnika do wzorcowania i danym punkcie pomiarowym umieszczany jest rejestrator zastępczy.</a:t>
            </a:r>
          </a:p>
          <a:p>
            <a:endParaRPr lang="pl-PL" dirty="0"/>
          </a:p>
        </p:txBody>
      </p:sp>
      <p:sp>
        <p:nvSpPr>
          <p:cNvPr id="4" name="Gwiazda: 5 punktów 3">
            <a:extLst>
              <a:ext uri="{FF2B5EF4-FFF2-40B4-BE49-F238E27FC236}">
                <a16:creationId xmlns:a16="http://schemas.microsoft.com/office/drawing/2014/main" id="{D8BACABE-CC0B-22F8-60CF-2B27BF63B06C}"/>
              </a:ext>
            </a:extLst>
          </p:cNvPr>
          <p:cNvSpPr/>
          <p:nvPr/>
        </p:nvSpPr>
        <p:spPr>
          <a:xfrm>
            <a:off x="6279394" y="3127248"/>
            <a:ext cx="4720838" cy="355244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Warto przemyśleć zakup dodatkowego rejestratora</a:t>
            </a:r>
          </a:p>
        </p:txBody>
      </p:sp>
    </p:spTree>
    <p:extLst>
      <p:ext uri="{BB962C8B-B14F-4D97-AF65-F5344CB8AC3E}">
        <p14:creationId xmlns:p14="http://schemas.microsoft.com/office/powerpoint/2010/main" val="2982646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2FCEE-1533-8BBE-2FDF-7732CA7B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Projekt z dnia 30 czerwca 2025 r zmieniające rozporządzenie w sprawie podstawowych warunków prowadzenia apteki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5DFFF4-27CC-BF0E-76C3-91DFC253E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8D45B03-69E5-88BC-AC7C-939470340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16" y="5470125"/>
            <a:ext cx="2451047" cy="887133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5063788-D156-2013-35E3-C5F2A29A4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49" y="2124746"/>
            <a:ext cx="7272938" cy="26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80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82D60-E419-ED0C-DC84-157DB4866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0B860-DC56-911A-9E72-A76593B4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DE7DA-FECE-B49B-5305-243024FD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Laboratoria z akredytacją PCA</a:t>
            </a:r>
          </a:p>
          <a:p>
            <a:pPr lvl="1" fontAlgn="base"/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6F2935-833A-785B-984E-9C41D857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7" y="1578425"/>
            <a:ext cx="9082562" cy="40922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15B8125-3409-1015-C67E-0F044D4FE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23" y="2271232"/>
            <a:ext cx="1506749" cy="17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59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6501C-3173-390C-6CEC-495A5003B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E5BF1-2B7F-A529-393E-665166BF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2BFC2-5C22-A50D-CCA0-4CBC95BA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Laboratoria z akredytacją PCA- na co zwrócić uwagę?</a:t>
            </a:r>
          </a:p>
          <a:p>
            <a:pPr marL="457200" lvl="1" indent="0" fontAlgn="base">
              <a:buNone/>
            </a:pPr>
            <a:r>
              <a:rPr lang="pl-PL" u="sng" dirty="0"/>
              <a:t> Zakres akredytacji:</a:t>
            </a:r>
          </a:p>
          <a:p>
            <a:pPr lvl="1" fontAlgn="base"/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EEE8C5-BE2D-3E52-88A7-38E980A1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344" y="1619102"/>
            <a:ext cx="1506749" cy="17578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DE5E7AA-0FCC-CB0F-52A5-58F03B04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27" y="2144123"/>
            <a:ext cx="5508473" cy="32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2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3FFDA-B852-2D90-8EA3-734B65682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3DF608-11BA-94C1-C92E-B3F214D2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r>
              <a:rPr lang="pl-PL" sz="280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783253-37FE-96EF-2A5C-930E6EFB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dirty="0"/>
              <a:t>certyfikat wzorcowania – przykład</a:t>
            </a:r>
          </a:p>
          <a:p>
            <a:pPr marL="457200" lvl="1" indent="0" fontAlgn="base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695BF52-35B1-E18F-5E86-64BBD7CA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5" y="2718188"/>
            <a:ext cx="6267054" cy="380404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588F838-C6AC-DE87-29E0-528D057C0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541" y="399965"/>
            <a:ext cx="4105438" cy="33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1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80B00-8F63-4A71-007E-AF20BDD1B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DA6D68A5-FDC8-53DA-7745-727DF02AE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D50B4042-5E7D-A70F-63F0-1059A5377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Graphic 9">
            <a:extLst>
              <a:ext uri="{FF2B5EF4-FFF2-40B4-BE49-F238E27FC236}">
                <a16:creationId xmlns:a16="http://schemas.microsoft.com/office/drawing/2014/main" id="{418AD99E-08E2-CD48-90C5-970902AB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4AA0B3CF-71DB-E67F-64CD-3EB0F8CB3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9260D3-6EE0-CA68-B273-113ED9DE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r>
              <a:rPr lang="pl-PL" sz="280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C7A4A1-EFA6-E5CE-F17F-B573BB1A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dirty="0"/>
              <a:t>Zlecenie wzorcowania – przykład</a:t>
            </a:r>
          </a:p>
          <a:p>
            <a:pPr marL="457200" lvl="1" indent="0" fontAlgn="base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83ECBAA-458D-87E1-88CF-273189F3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626" y="3429000"/>
            <a:ext cx="4419417" cy="196920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7835264-0C95-D557-7BC9-19E44388A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045" y="1459796"/>
            <a:ext cx="5245370" cy="4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46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8E7BB-3604-6247-5822-ACA322384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Cyfrowy wykres finansowy">
            <a:extLst>
              <a:ext uri="{FF2B5EF4-FFF2-40B4-BE49-F238E27FC236}">
                <a16:creationId xmlns:a16="http://schemas.microsoft.com/office/drawing/2014/main" id="{CDAEDA5C-9311-F236-3894-6AEFAD604D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5"/>
          <a:stretch>
            <a:fillRect/>
          </a:stretch>
        </p:blipFill>
        <p:spPr>
          <a:xfrm>
            <a:off x="20" y="8571"/>
            <a:ext cx="12188932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3445480-E889-5BC1-181C-809CC6E4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36B6D-F4E9-079E-EBB2-7776793E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pPr marL="457200" lvl="1" indent="0" algn="ctr" fontAlgn="base">
              <a:buNone/>
            </a:pPr>
            <a:r>
              <a:rPr lang="pl-PL" sz="2800" dirty="0">
                <a:solidFill>
                  <a:srgbClr val="FFFFFF"/>
                </a:solidFill>
              </a:rPr>
              <a:t>Zadaniem laboratorium wzorcującego jest porównanie badanego urządzenia do wzorca – wystawienie świadectwa wzorcowania bez stwierdzenie zgodności z wymaganiami/specyfikacją nie stanowi potwierdzenia poprawności działania urządzenia!!!!!!!!</a:t>
            </a:r>
          </a:p>
          <a:p>
            <a:pPr marL="457200" lvl="1" indent="0" fontAlgn="base">
              <a:buNone/>
            </a:pPr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41" name="Freeform: Shape 27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42" name="Freeform: Shape 28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43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5651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4C88A-BE46-A46B-283B-51BF75885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0DA7EB-5B5D-8553-058E-96EC1ED3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9796D4-9338-BD06-EA5D-A9CECD2C1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 lnSpcReduction="10000"/>
          </a:bodyPr>
          <a:lstStyle/>
          <a:p>
            <a:pPr lvl="1" fontAlgn="base"/>
            <a:r>
              <a:rPr lang="pl-PL" u="sng" dirty="0"/>
              <a:t>Zasady nadzoru na czujnikami </a:t>
            </a:r>
            <a:r>
              <a:rPr lang="pl-PL" u="sng" dirty="0" err="1"/>
              <a:t>c.d</a:t>
            </a:r>
            <a:endParaRPr lang="pl-PL" dirty="0"/>
          </a:p>
          <a:p>
            <a:pPr lvl="2" fontAlgn="base"/>
            <a:r>
              <a:rPr lang="pl-PL" dirty="0"/>
              <a:t>Po otrzymaniu świadectwa wzorcowania kierownik apteki dokonuje weryfikacji wyników.</a:t>
            </a:r>
          </a:p>
          <a:p>
            <a:pPr lvl="2" fontAlgn="base"/>
            <a:r>
              <a:rPr lang="pl-PL" dirty="0"/>
              <a:t>Za kryterium akceptacji wyników wzorcowania przyjmuje się różnicę pomiędzy wartością wskazaną przez rejestrator wzorcowy, a wartością wskazaną przez rejestrator badany, której wartość bezwzględna nie jest większa niż [XX], zgodnie z zaleceniami producenta.</a:t>
            </a:r>
          </a:p>
          <a:p>
            <a:pPr lvl="2" fontAlgn="base"/>
            <a:r>
              <a:rPr lang="pl-PL" dirty="0"/>
              <a:t>W przypadku uzyskania wyników zgodnych z kryteriami akceptacji kierownik apteki umieszcza dopuszcza rejestrator do dalszego użytkowania i odnotowuje decyzję w Załączniku nr 1. </a:t>
            </a:r>
          </a:p>
          <a:p>
            <a:pPr lvl="2" fontAlgn="base"/>
            <a:r>
              <a:rPr lang="pl-PL" dirty="0"/>
              <a:t>W przypadku uzyskania wyników niezgodnie z kryteriami akceptacji czujnik wysyłany jest do adjustacji, a następnie do ponownego badania. W przypadku potwierdzenia niespełnienia kryteriów akceptacji wycofywany jest z użycia i nie może być wykorzystywany do dalszych pomiarów.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84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EDDEA-4421-9172-CDA2-FB113F12C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22DFF8-6D05-F383-51B5-D3AFDB00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0E07C7-7D8A-B764-C376-760D1CC1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Zasady nadzoru na czujnikami</a:t>
            </a:r>
            <a:endParaRPr lang="pl-PL" dirty="0"/>
          </a:p>
          <a:p>
            <a:pPr lvl="1" fontAlgn="base"/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1F460EA-8051-2EDD-A5AF-B737FBFD0B9E}"/>
              </a:ext>
            </a:extLst>
          </p:cNvPr>
          <p:cNvSpPr txBox="1"/>
          <p:nvPr/>
        </p:nvSpPr>
        <p:spPr>
          <a:xfrm>
            <a:off x="-177210" y="1951672"/>
            <a:ext cx="7456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 fontAlgn="base">
              <a:buFont typeface="Wingdings" panose="05000000000000000000" pitchFamily="2" charset="2"/>
              <a:buChar char="Ø"/>
            </a:pPr>
            <a:r>
              <a:rPr lang="pl-PL" dirty="0"/>
              <a:t>Kierownik apteki prowadzi harmonogram wzorcowanie rejestratorów, zgodnie z załącznikiem nr 1  do niniejszej procedury [</a:t>
            </a:r>
            <a:r>
              <a:rPr lang="pl-PL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można również uwzględnić harmonogram wzorcowania w nadzorze na wyposażeniem apteki</a:t>
            </a:r>
            <a:r>
              <a:rPr lang="pl-PL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74942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47558-872B-613E-1EE9-48EAD5C76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1D794-148D-B399-BE8D-3FE197FA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DC830F-0371-EA4C-7D4C-C2812D9D8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Harmonogram wzorcowania</a:t>
            </a:r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marL="0" indent="0">
              <a:buNone/>
            </a:pPr>
            <a:r>
              <a:rPr lang="pl-PL" dirty="0"/>
              <a:t>Zatwierdzenie dokumentu</a:t>
            </a:r>
          </a:p>
          <a:p>
            <a:pPr marL="0" indent="0">
              <a:buNone/>
            </a:pPr>
            <a:r>
              <a:rPr lang="pl-PL" dirty="0"/>
              <a:t>Data i podpis Kierownika Apteki</a:t>
            </a:r>
          </a:p>
          <a:p>
            <a:pPr lvl="1" fontAlgn="base"/>
            <a:endParaRPr lang="pl-PL" u="sng" dirty="0"/>
          </a:p>
          <a:p>
            <a:pPr lvl="1" fontAlgn="base"/>
            <a:endParaRPr lang="pl-PL" u="sng" dirty="0"/>
          </a:p>
          <a:p>
            <a:pPr lvl="1" fontAlgn="base"/>
            <a:endParaRPr lang="pl-PL" dirty="0"/>
          </a:p>
          <a:p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75AD3EE-B7D7-75AD-F445-5ABF51AEB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06703"/>
              </p:ext>
            </p:extLst>
          </p:nvPr>
        </p:nvGraphicFramePr>
        <p:xfrm>
          <a:off x="777577" y="2121203"/>
          <a:ext cx="7444935" cy="2124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450">
                  <a:extLst>
                    <a:ext uri="{9D8B030D-6E8A-4147-A177-3AD203B41FA5}">
                      <a16:colId xmlns:a16="http://schemas.microsoft.com/office/drawing/2014/main" val="3234249907"/>
                    </a:ext>
                  </a:extLst>
                </a:gridCol>
                <a:gridCol w="1063450">
                  <a:extLst>
                    <a:ext uri="{9D8B030D-6E8A-4147-A177-3AD203B41FA5}">
                      <a16:colId xmlns:a16="http://schemas.microsoft.com/office/drawing/2014/main" val="975264531"/>
                    </a:ext>
                  </a:extLst>
                </a:gridCol>
                <a:gridCol w="1063450">
                  <a:extLst>
                    <a:ext uri="{9D8B030D-6E8A-4147-A177-3AD203B41FA5}">
                      <a16:colId xmlns:a16="http://schemas.microsoft.com/office/drawing/2014/main" val="829530055"/>
                    </a:ext>
                  </a:extLst>
                </a:gridCol>
                <a:gridCol w="1063450">
                  <a:extLst>
                    <a:ext uri="{9D8B030D-6E8A-4147-A177-3AD203B41FA5}">
                      <a16:colId xmlns:a16="http://schemas.microsoft.com/office/drawing/2014/main" val="253569328"/>
                    </a:ext>
                  </a:extLst>
                </a:gridCol>
                <a:gridCol w="1063450">
                  <a:extLst>
                    <a:ext uri="{9D8B030D-6E8A-4147-A177-3AD203B41FA5}">
                      <a16:colId xmlns:a16="http://schemas.microsoft.com/office/drawing/2014/main" val="1853201690"/>
                    </a:ext>
                  </a:extLst>
                </a:gridCol>
                <a:gridCol w="1063450">
                  <a:extLst>
                    <a:ext uri="{9D8B030D-6E8A-4147-A177-3AD203B41FA5}">
                      <a16:colId xmlns:a16="http://schemas.microsoft.com/office/drawing/2014/main" val="226868199"/>
                    </a:ext>
                  </a:extLst>
                </a:gridCol>
                <a:gridCol w="1064235">
                  <a:extLst>
                    <a:ext uri="{9D8B030D-6E8A-4147-A177-3AD203B41FA5}">
                      <a16:colId xmlns:a16="http://schemas.microsoft.com/office/drawing/2014/main" val="1319025878"/>
                    </a:ext>
                  </a:extLst>
                </a:gridCol>
              </a:tblGrid>
              <a:tr h="1235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Nazwa czujnika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Numer seryjny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Lokalizacja w aptece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 dirty="0">
                          <a:effectLst/>
                        </a:rPr>
                        <a:t>Data ostatnie wzorcowania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Spełnienie kryteriów akceptacji TAK/NIE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Data i podpis kierownika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Data kolejnego wzorcowania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559325"/>
                  </a:ext>
                </a:extLst>
              </a:tr>
              <a:tr h="296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691155"/>
                  </a:ext>
                </a:extLst>
              </a:tr>
              <a:tr h="296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015569"/>
                  </a:ext>
                </a:extLst>
              </a:tr>
              <a:tr h="296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85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12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6C6A0-A603-503F-1E0E-219CFE297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CC7F41-F48F-E126-C894-FC4A56FD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2315C-2F50-4ED0-5D7B-6B1B5E3E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    Opcjonalnie</a:t>
            </a:r>
          </a:p>
          <a:p>
            <a:pPr lvl="1" fontAlgn="base"/>
            <a:endParaRPr lang="pl-PL" dirty="0"/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0A23A28-9923-993E-FD95-432662DF3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10" y="1155404"/>
            <a:ext cx="762039" cy="704886"/>
          </a:xfrm>
          <a:prstGeom prst="rect">
            <a:avLst/>
          </a:prstGeom>
        </p:spPr>
      </p:pic>
      <p:graphicFrame>
        <p:nvGraphicFramePr>
          <p:cNvPr id="10" name="pole tekstowe 5">
            <a:extLst>
              <a:ext uri="{FF2B5EF4-FFF2-40B4-BE49-F238E27FC236}">
                <a16:creationId xmlns:a16="http://schemas.microsoft.com/office/drawing/2014/main" id="{950985DB-0E87-E576-5C10-2D5BFB18F221}"/>
              </a:ext>
            </a:extLst>
          </p:cNvPr>
          <p:cNvGraphicFramePr/>
          <p:nvPr/>
        </p:nvGraphicFramePr>
        <p:xfrm>
          <a:off x="1332614" y="2058745"/>
          <a:ext cx="6096000" cy="345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33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8B9F4-9908-EAC9-E4FE-3861BF1F2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3E051A-04A8-94FC-D3A4-F6CD1DFF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D8929-2E40-C8F3-E892-038F5D13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Zapobieganie przekroczeniom</a:t>
            </a:r>
          </a:p>
          <a:p>
            <a:pPr lvl="2" fontAlgn="base"/>
            <a:r>
              <a:rPr lang="pl-PL" dirty="0"/>
              <a:t>W aptece używane są lodówki o wysokim standardzie, posiadające odpowiednio izolację i równomierne chłodzenie i posiada dźwiękowy  sygnał ostrzegawczy np. o niedomkniętych drzwiach [opisać wszystkie dostępne rozwiązania techniczne]</a:t>
            </a:r>
          </a:p>
          <a:p>
            <a:pPr lvl="2" fontAlgn="base"/>
            <a:r>
              <a:rPr lang="pl-PL" dirty="0"/>
              <a:t>Urządzenia chłodnicze podłączone są od UPS lub innych urządzeń [</a:t>
            </a:r>
            <a:r>
              <a:rPr lang="pl-PL" dirty="0" err="1"/>
              <a:t>xxxx</a:t>
            </a:r>
            <a:r>
              <a:rPr lang="pl-PL" dirty="0"/>
              <a:t>], aby zapobiegać przekroczeniom na wypadek awarii prądu lub spadów zasilania.</a:t>
            </a:r>
          </a:p>
          <a:p>
            <a:pPr lvl="2" fontAlgn="base"/>
            <a:r>
              <a:rPr lang="pl-PL" dirty="0"/>
              <a:t>Cały personel apteki jest przeszkolony</a:t>
            </a:r>
          </a:p>
          <a:p>
            <a:pPr lvl="2" fontAlgn="base"/>
            <a:r>
              <a:rPr lang="pl-PL" dirty="0"/>
              <a:t>Pracownicy unikają otwierania lodówek bez potrzeby – lodówki posiadają szklane drzwi, dzięki czemu łatwiej jest zidentyfikować szukany produkt.</a:t>
            </a:r>
          </a:p>
          <a:p>
            <a:pPr marL="914400" lvl="2" indent="0" fontAlgn="base">
              <a:buNone/>
            </a:pPr>
            <a:endParaRPr lang="pl-PL" u="sng" dirty="0"/>
          </a:p>
          <a:p>
            <a:pPr lvl="1" fontAlgn="base"/>
            <a:endParaRPr lang="pl-PL" dirty="0"/>
          </a:p>
          <a:p>
            <a:endParaRPr lang="pl-PL" dirty="0"/>
          </a:p>
        </p:txBody>
      </p:sp>
      <p:graphicFrame>
        <p:nvGraphicFramePr>
          <p:cNvPr id="10" name="pole tekstowe 5">
            <a:extLst>
              <a:ext uri="{FF2B5EF4-FFF2-40B4-BE49-F238E27FC236}">
                <a16:creationId xmlns:a16="http://schemas.microsoft.com/office/drawing/2014/main" id="{58552085-DB6C-821F-85CC-3019FDEFA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14070"/>
              </p:ext>
            </p:extLst>
          </p:nvPr>
        </p:nvGraphicFramePr>
        <p:xfrm>
          <a:off x="1332614" y="2058745"/>
          <a:ext cx="6096000" cy="345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D773AF77-9688-DFD5-796D-C972457E33F8}"/>
              </a:ext>
            </a:extLst>
          </p:cNvPr>
          <p:cNvSpPr txBox="1"/>
          <p:nvPr/>
        </p:nvSpPr>
        <p:spPr>
          <a:xfrm>
            <a:off x="8598196" y="1689413"/>
            <a:ext cx="285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Lepiej zapobiegać, niż….</a:t>
            </a:r>
          </a:p>
        </p:txBody>
      </p:sp>
    </p:spTree>
    <p:extLst>
      <p:ext uri="{BB962C8B-B14F-4D97-AF65-F5344CB8AC3E}">
        <p14:creationId xmlns:p14="http://schemas.microsoft.com/office/powerpoint/2010/main" val="1830698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387D6-DD34-EEA8-4D7B-B526EB03B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7FB06-0011-CAB7-35DB-E19BE038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Projekt z dnia 30 czerwca 2025 r zmieniające rozporządzenie w sprawie podstawowych warunków prowadzenia apteki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F09454-F662-40D5-2CF6-A909E0A72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562C4D-4000-2D5A-8A8C-CA2E9D3C5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16" y="5470125"/>
            <a:ext cx="2451047" cy="88713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E5ED8F-D0A2-468A-7B8F-8636A2F9F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3" y="2096713"/>
            <a:ext cx="7134170" cy="29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23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C2662-EFCD-94BE-5B1D-6F77AE87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549CB6-F25B-B055-0634-FCB352A9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478"/>
            <a:ext cx="7685037" cy="88073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33BF6-B0F2-C871-2330-97C722A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65"/>
            <a:ext cx="7685037" cy="4936498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pl-PL" u="sng" dirty="0"/>
              <a:t>Zapobieganie przekroczeniom cd</a:t>
            </a:r>
          </a:p>
          <a:p>
            <a:pPr marL="914400" lvl="2" indent="0" fontAlgn="base">
              <a:buNone/>
            </a:pPr>
            <a:endParaRPr lang="pl-PL" dirty="0"/>
          </a:p>
          <a:p>
            <a:pPr lvl="2" fontAlgn="base"/>
            <a:r>
              <a:rPr lang="pl-PL" dirty="0"/>
              <a:t>Produkty przechowywane są w urządzeniach chłodniczych w sposób uporządkowany i łatwy do identyfikacji.</a:t>
            </a:r>
          </a:p>
          <a:p>
            <a:pPr lvl="2" fontAlgn="base"/>
            <a:r>
              <a:rPr lang="pl-PL" dirty="0"/>
              <a:t>Unika się  przepełniania urządzeń chłodniczych, aby zapewnić możliwie swobodny przepływ powietrza,</a:t>
            </a:r>
          </a:p>
          <a:p>
            <a:pPr lvl="2" fontAlgn="base"/>
            <a:r>
              <a:rPr lang="pl-PL" dirty="0"/>
              <a:t>W urządzeniach stosuje się przesłony paskowe/szuflady [XXX], aby zapewnić możliwie najlepszą izolację od warunków zewnętrznych.</a:t>
            </a:r>
          </a:p>
          <a:p>
            <a:pPr lvl="2" fontAlgn="base"/>
            <a:r>
              <a:rPr lang="pl-PL" dirty="0"/>
              <a:t>Unika się wkładania do urządzenia produktów o temperaturze innej niż warunki pracy urządzenia.</a:t>
            </a:r>
          </a:p>
          <a:p>
            <a:pPr lvl="2" fontAlgn="base"/>
            <a:r>
              <a:rPr lang="pl-PL" dirty="0"/>
              <a:t>Okresowo weryfikuje się rejestry temperatury, aby upewnić się, że odnotowane warunki nie zbliżają się do ustawionych limitów alarmowych.</a:t>
            </a:r>
          </a:p>
          <a:p>
            <a:pPr lvl="2" fontAlgn="base"/>
            <a:r>
              <a:rPr lang="pl-PL" dirty="0"/>
              <a:t>Prowadzone są okresowe serwisy urządzeń oraz okresowo odbywa się próbne uruchomienie UPS</a:t>
            </a:r>
          </a:p>
          <a:p>
            <a:pPr marL="457200" lvl="1" indent="0" fontAlgn="base">
              <a:buNone/>
            </a:pPr>
            <a:endParaRPr lang="pl-PL" u="sng" dirty="0"/>
          </a:p>
          <a:p>
            <a:pPr lvl="1" fontAlgn="base"/>
            <a:endParaRPr lang="pl-PL" dirty="0"/>
          </a:p>
          <a:p>
            <a:endParaRPr lang="pl-PL" dirty="0"/>
          </a:p>
        </p:txBody>
      </p:sp>
      <p:graphicFrame>
        <p:nvGraphicFramePr>
          <p:cNvPr id="10" name="pole tekstowe 5">
            <a:extLst>
              <a:ext uri="{FF2B5EF4-FFF2-40B4-BE49-F238E27FC236}">
                <a16:creationId xmlns:a16="http://schemas.microsoft.com/office/drawing/2014/main" id="{26318893-556A-CB09-C82C-E9A82DB0D06E}"/>
              </a:ext>
            </a:extLst>
          </p:cNvPr>
          <p:cNvGraphicFramePr/>
          <p:nvPr/>
        </p:nvGraphicFramePr>
        <p:xfrm>
          <a:off x="1332614" y="2058745"/>
          <a:ext cx="6096000" cy="345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093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17">
            <a:extLst>
              <a:ext uri="{FF2B5EF4-FFF2-40B4-BE49-F238E27FC236}">
                <a16:creationId xmlns:a16="http://schemas.microsoft.com/office/drawing/2014/main" id="{1C12850C-EF14-4106-A11F-48C4BA40A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31143" y="0"/>
            <a:ext cx="9960857" cy="6836857"/>
            <a:chOff x="2189580" y="0"/>
            <a:chExt cx="9960857" cy="6836857"/>
          </a:xfrm>
        </p:grpSpPr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1D73543B-AFB9-417A-B636-13EFA6B58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15718" y="1723281"/>
              <a:ext cx="5113576" cy="5113576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Graphic 18">
              <a:extLst>
                <a:ext uri="{FF2B5EF4-FFF2-40B4-BE49-F238E27FC236}">
                  <a16:creationId xmlns:a16="http://schemas.microsoft.com/office/drawing/2014/main" id="{7706CBA2-68DA-4EEA-8553-1E2DEA3A7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007460">
              <a:off x="8912226" y="21507"/>
              <a:ext cx="958174" cy="146030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9CEB65-181C-4A08-84C1-900DD539A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46265" y="1054209"/>
              <a:ext cx="296462" cy="2964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739CE8-0044-4E29-A3E2-4A660BD2E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0326" y="0"/>
              <a:ext cx="1610111" cy="2327087"/>
            </a:xfrm>
            <a:custGeom>
              <a:avLst/>
              <a:gdLst>
                <a:gd name="connsiteX0" fmla="*/ 0 w 1610111"/>
                <a:gd name="connsiteY0" fmla="*/ 0 h 2327087"/>
                <a:gd name="connsiteX1" fmla="*/ 1610111 w 1610111"/>
                <a:gd name="connsiteY1" fmla="*/ 0 h 2327087"/>
                <a:gd name="connsiteX2" fmla="*/ 1610111 w 1610111"/>
                <a:gd name="connsiteY2" fmla="*/ 2324325 h 2327087"/>
                <a:gd name="connsiteX3" fmla="*/ 1606169 w 1610111"/>
                <a:gd name="connsiteY3" fmla="*/ 2327087 h 2327087"/>
                <a:gd name="connsiteX4" fmla="*/ 8368 w 1610111"/>
                <a:gd name="connsiteY4" fmla="*/ 116098 h 232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111" h="2327087">
                  <a:moveTo>
                    <a:pt x="0" y="0"/>
                  </a:moveTo>
                  <a:lnTo>
                    <a:pt x="1610111" y="0"/>
                  </a:lnTo>
                  <a:lnTo>
                    <a:pt x="1610111" y="2324325"/>
                  </a:lnTo>
                  <a:lnTo>
                    <a:pt x="1606169" y="2327087"/>
                  </a:lnTo>
                  <a:cubicBezTo>
                    <a:pt x="1606169" y="2327087"/>
                    <a:pt x="185901" y="1357961"/>
                    <a:pt x="8368" y="116098"/>
                  </a:cubicBezTo>
                  <a:close/>
                </a:path>
              </a:pathLst>
            </a:custGeom>
            <a:blipFill dpi="0" rotWithShape="1">
              <a:blip r:embed="rId2">
                <a:alphaModFix amt="6000"/>
              </a:blip>
              <a:srcRect/>
              <a:tile tx="0" ty="0" sx="100000" sy="100000" flip="none" algn="tl"/>
            </a:blip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589D34-480E-4EBD-B77D-955465FEB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9580" y="0"/>
              <a:ext cx="4776075" cy="1569643"/>
            </a:xfrm>
            <a:custGeom>
              <a:avLst/>
              <a:gdLst>
                <a:gd name="connsiteX0" fmla="*/ 0 w 4776075"/>
                <a:gd name="connsiteY0" fmla="*/ 0 h 1569643"/>
                <a:gd name="connsiteX1" fmla="*/ 4776075 w 4776075"/>
                <a:gd name="connsiteY1" fmla="*/ 0 h 1569643"/>
                <a:gd name="connsiteX2" fmla="*/ 4776075 w 4776075"/>
                <a:gd name="connsiteY2" fmla="*/ 1569643 h 1569643"/>
                <a:gd name="connsiteX3" fmla="*/ 2319291 w 4776075"/>
                <a:gd name="connsiteY3" fmla="*/ 1569643 h 1569643"/>
                <a:gd name="connsiteX4" fmla="*/ 48913 w 4776075"/>
                <a:gd name="connsiteY4" fmla="*/ 128022 h 156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6075" h="1569643">
                  <a:moveTo>
                    <a:pt x="0" y="0"/>
                  </a:moveTo>
                  <a:lnTo>
                    <a:pt x="4776075" y="0"/>
                  </a:lnTo>
                  <a:lnTo>
                    <a:pt x="4776075" y="1569643"/>
                  </a:lnTo>
                  <a:lnTo>
                    <a:pt x="2319291" y="1569643"/>
                  </a:lnTo>
                  <a:cubicBezTo>
                    <a:pt x="1298654" y="1569643"/>
                    <a:pt x="422966" y="975207"/>
                    <a:pt x="48913" y="128022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28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5" name="Texture">
            <a:extLst>
              <a:ext uri="{FF2B5EF4-FFF2-40B4-BE49-F238E27FC236}">
                <a16:creationId xmlns:a16="http://schemas.microsoft.com/office/drawing/2014/main" id="{E81A6D98-2A79-43ED-9D02-D6826F621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D5D972-5CA9-8B06-EB06-6F9E0F35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5"/>
            <a:ext cx="6158753" cy="1170286"/>
          </a:xfrm>
        </p:spPr>
        <p:txBody>
          <a:bodyPr anchor="b">
            <a:normAutofit/>
          </a:bodyPr>
          <a:lstStyle/>
          <a:p>
            <a:r>
              <a:rPr lang="pl-PL" sz="3100" dirty="0"/>
              <a:t>Procedura monitorowania temperatury i wilgotności w aptece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5A12993-0139-2292-68E4-13D110141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456"/>
            <a:ext cx="6158753" cy="52945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000" dirty="0"/>
              <a:t>Op</a:t>
            </a:r>
            <a:r>
              <a:rPr lang="pl-PL" sz="1400" dirty="0"/>
              <a:t>cje techniczne: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Utrzymanie temperatury w zakresie 2-8°C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Amplituda pracy chłodni (agregatu) jak najmniejsza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Odpowiednia izolacja drzwi szklanych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Wymuszony obieg powietrza (wentylator)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System automatycznego </a:t>
            </a:r>
            <a:r>
              <a:rPr lang="pl-PL" sz="1400" dirty="0" err="1"/>
              <a:t>odszraniania</a:t>
            </a:r>
            <a:endParaRPr lang="pl-PL" sz="14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Półki z możliwości regulacji wysokości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Zabezpieczenie przed zbyt częstym otwieraniem (zatrzask elektromagnetyczny)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Optyczny i akustyczny alarm otwartych drzwi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Optyczny i akustyczny alarm przekroczeń ustawionych parametrów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 Termostat bezpieczeństwa, który gwarantuje, że temperatura wewnątrz urządzenia nie spadnie poniżej +2°C, chroniąc w ten sposób wrażliwe substancje przed zamarznięciem.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Alarm awarii zasilania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Podłączenie do UPS – zapobieganie spadkom temperatury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Umieszczenie szuflad, przegród, pojemników – ograniczenie napływu powietrza z zewnątrz</a:t>
            </a:r>
          </a:p>
          <a:p>
            <a:pPr marL="0" indent="0">
              <a:buNone/>
            </a:pPr>
            <a:endParaRPr lang="pl-PL" sz="1000" dirty="0"/>
          </a:p>
          <a:p>
            <a:pPr>
              <a:buFont typeface="Wingdings" panose="05000000000000000000" pitchFamily="2" charset="2"/>
              <a:buChar char="Ø"/>
            </a:pPr>
            <a:endParaRPr lang="pl-PL" sz="1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1928C9F-4DED-24EA-B622-D3D1F817A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345" y="2485854"/>
            <a:ext cx="1988793" cy="34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7150F-85CB-F582-2ADD-6A4C8931A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0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46AB0C-E561-8BD3-D1F7-8ED7B005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r>
              <a:rPr lang="pl-PL" sz="2800"/>
              <a:t>Procedura monitorowania temperatury i wilgotności w aptece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61430A7-D24A-E47A-CF34-D2786EDD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Przekroczenia/postępowanie po otrzymaniu alarmu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CBD02C-8D15-F01C-6ED7-EB6E03FA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460" y="1197430"/>
            <a:ext cx="3932676" cy="4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A3AE6-450E-665A-6EEB-89007A36D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Graphic 9">
            <a:extLst>
              <a:ext uri="{FF2B5EF4-FFF2-40B4-BE49-F238E27FC236}">
                <a16:creationId xmlns:a16="http://schemas.microsoft.com/office/drawing/2014/main" id="{61D32E23-CD34-4C85-8167-14669FD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818" y="16444"/>
            <a:ext cx="6893328" cy="6846993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1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94F1CE-AFD8-6E81-85B4-287D2623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D682AB65-3E68-20BC-2DCE-12E39799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Projekt rozporządzenia!!!!</a:t>
            </a:r>
          </a:p>
        </p:txBody>
      </p:sp>
      <p:pic>
        <p:nvPicPr>
          <p:cNvPr id="3" name="Obraz 2" descr="Obraz zawierający tekst, zrzut ekranu, Czcionka, dokument&#10;&#10;Zawartość wygenerowana przez AI może być niepoprawna.">
            <a:extLst>
              <a:ext uri="{FF2B5EF4-FFF2-40B4-BE49-F238E27FC236}">
                <a16:creationId xmlns:a16="http://schemas.microsoft.com/office/drawing/2014/main" id="{3C122A3F-D322-6B8B-EA34-707685C16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74" y="1183758"/>
            <a:ext cx="5504386" cy="34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4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7396D-9F4C-74F4-194D-6461D33CC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olor Fill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8D9DBF-00C4-9C79-B556-15769A07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6943725" cy="1325563"/>
          </a:xfrm>
        </p:spPr>
        <p:txBody>
          <a:bodyPr anchor="b">
            <a:normAutofit/>
          </a:bodyPr>
          <a:lstStyle/>
          <a:p>
            <a:r>
              <a:rPr lang="pl-PL" sz="3400" dirty="0"/>
              <a:t>Procedura monitorowania temperatury i wilgotności w aptece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7FA7E49-C81F-FDCC-B861-E7C27700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Jak ocenić istotność odchyleń?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MKT?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Ustalenie wybranych wartości jako graniczne?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Ustalenie wartości granicznych na podstawie testu?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4" name="Graphic 53" descr="Termometr">
            <a:extLst>
              <a:ext uri="{FF2B5EF4-FFF2-40B4-BE49-F238E27FC236}">
                <a16:creationId xmlns:a16="http://schemas.microsoft.com/office/drawing/2014/main" id="{C347B4C1-6C08-5C56-A831-81AFE439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35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C00E8-E0F2-C77A-6E84-F88B9A376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Background Fill">
            <a:extLst>
              <a:ext uri="{FF2B5EF4-FFF2-40B4-BE49-F238E27FC236}">
                <a16:creationId xmlns:a16="http://schemas.microsoft.com/office/drawing/2014/main" id="{3B4DF7E4-EA64-8D9F-F11A-F4E5AE4FB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olor Fill">
            <a:extLst>
              <a:ext uri="{FF2B5EF4-FFF2-40B4-BE49-F238E27FC236}">
                <a16:creationId xmlns:a16="http://schemas.microsoft.com/office/drawing/2014/main" id="{360279BF-A64E-DB0E-3147-4830C091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Graphic 9">
            <a:extLst>
              <a:ext uri="{FF2B5EF4-FFF2-40B4-BE49-F238E27FC236}">
                <a16:creationId xmlns:a16="http://schemas.microsoft.com/office/drawing/2014/main" id="{B51A7118-1E12-0AF5-5475-AE70529C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818" y="16444"/>
            <a:ext cx="6893328" cy="6846993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1" name="Texture">
            <a:extLst>
              <a:ext uri="{FF2B5EF4-FFF2-40B4-BE49-F238E27FC236}">
                <a16:creationId xmlns:a16="http://schemas.microsoft.com/office/drawing/2014/main" id="{38332F84-E888-FBE7-AFFD-D0DB6BD1F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9997FB-DEF1-5F63-B421-4CDFBB42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r>
              <a:rPr lang="pl-PL" sz="2800"/>
              <a:t>Procedura monitorowania temperatury i wilgotności w aptece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13D51DB-94B3-7EE6-A945-9D90D00E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B39F8EE-4967-A5DA-D45C-CDE45B453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05337"/>
              </p:ext>
            </p:extLst>
          </p:nvPr>
        </p:nvGraphicFramePr>
        <p:xfrm>
          <a:off x="315432" y="2176664"/>
          <a:ext cx="4880345" cy="4525565"/>
        </p:xfrm>
        <a:graphic>
          <a:graphicData uri="http://schemas.openxmlformats.org/drawingml/2006/table">
            <a:tbl>
              <a:tblPr/>
              <a:tblGrid>
                <a:gridCol w="2229293">
                  <a:extLst>
                    <a:ext uri="{9D8B030D-6E8A-4147-A177-3AD203B41FA5}">
                      <a16:colId xmlns:a16="http://schemas.microsoft.com/office/drawing/2014/main" val="2663029013"/>
                    </a:ext>
                  </a:extLst>
                </a:gridCol>
                <a:gridCol w="2651052">
                  <a:extLst>
                    <a:ext uri="{9D8B030D-6E8A-4147-A177-3AD203B41FA5}">
                      <a16:colId xmlns:a16="http://schemas.microsoft.com/office/drawing/2014/main" val="2932808629"/>
                    </a:ext>
                  </a:extLst>
                </a:gridCol>
              </a:tblGrid>
              <a:tr h="1786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/>
                        <a:t>Parametr fizyczny</a:t>
                      </a:r>
                      <a:endParaRPr lang="pl-PL" sz="1100"/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/>
                        <a:t>Wpływ na temperaturę leku</a:t>
                      </a:r>
                      <a:endParaRPr lang="pl-PL" sz="1100"/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951902"/>
                  </a:ext>
                </a:extLst>
              </a:tr>
              <a:tr h="8488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 dirty="0"/>
                        <a:t>Ciepło właściwe materiału postaci leku</a:t>
                      </a:r>
                      <a:endParaRPr lang="pl-PL" sz="1100" dirty="0"/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/>
                        <a:t>Substancje o większym ciepłe właściwym (np. roztwory wodne) zmieniają temperaturę wolniej niż powietrze. Płyny reagują wolniej na nagłe zmiany temperatury, np. po otwarciu drzwi lodówki.</a:t>
                      </a:r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761667"/>
                  </a:ext>
                </a:extLst>
              </a:tr>
              <a:tr h="8488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 dirty="0"/>
                        <a:t>Przewodność cieplna opakowania</a:t>
                      </a:r>
                      <a:endParaRPr lang="pl-PL" sz="1100" dirty="0"/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/>
                        <a:t>Szkło przewodzi ciepło szybciej niż plastik — więc temperatura leku w szklanej butelce szybciej zbliża się do temperatury powietrza w lodówce. </a:t>
                      </a:r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867067"/>
                  </a:ext>
                </a:extLst>
              </a:tr>
              <a:tr h="580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/>
                        <a:t>Masa/objętość leku</a:t>
                      </a:r>
                      <a:endParaRPr lang="pl-PL" sz="1100"/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/>
                        <a:t>Większe ilości płynu wolniej się ogrzewają lub schładzają (efekt akumulacji ciepła). Małe próbki szybciej reagują na zmiany.</a:t>
                      </a:r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769696"/>
                  </a:ext>
                </a:extLst>
              </a:tr>
              <a:tr h="8488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/>
                        <a:t>Położenie w lodówce</a:t>
                      </a:r>
                      <a:endParaRPr lang="pl-PL" sz="1100"/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/>
                        <a:t>W rogu lub przy drzwiach powietrze jest cieplejsze przy otwieraniu lodówki; w centrum półki powietrze chłodniejsze. Dlatego lek może mieć temperaturę inną niż rejestrator w innym punkcie.</a:t>
                      </a:r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801020"/>
                  </a:ext>
                </a:extLst>
              </a:tr>
              <a:tr h="580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/>
                        <a:t>Konwekcja powietrza</a:t>
                      </a:r>
                      <a:endParaRPr lang="pl-PL" sz="1100"/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/>
                        <a:t>Ruch powietrza w lodówce (wentylatory, otwarcia drzwi) powoduje nierównomierne rozprowadzenie temperatury.</a:t>
                      </a:r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608529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b="1"/>
                        <a:t>Izolacja opakowania</a:t>
                      </a:r>
                      <a:endParaRPr lang="pl-PL" sz="1100"/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/>
                        <a:t>Butelki izolowane lub ampułki w foli aluminiowej wolniej reagują na wahania temperatury powietrza.</a:t>
                      </a:r>
                    </a:p>
                  </a:txBody>
                  <a:tcPr marL="42061" marR="42061" marT="21030" marB="21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62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44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olor Fill">
            <a:extLst>
              <a:ext uri="{FF2B5EF4-FFF2-40B4-BE49-F238E27FC236}">
                <a16:creationId xmlns:a16="http://schemas.microsoft.com/office/drawing/2014/main" id="{3FFB0B4B-B126-43E0-A25C-BA563433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458D83-9222-44EE-A1B7-C500910CA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9180" y="-1190"/>
            <a:ext cx="4263283" cy="6859190"/>
            <a:chOff x="7649180" y="-1190"/>
            <a:chExt cx="4263283" cy="685919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4DBE9CF-1CAE-4505-95C1-A884EE3B9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Graphic 18">
              <a:extLst>
                <a:ext uri="{FF2B5EF4-FFF2-40B4-BE49-F238E27FC236}">
                  <a16:creationId xmlns:a16="http://schemas.microsoft.com/office/drawing/2014/main" id="{941A5848-6221-4751-BD3F-FB6615B5C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49180" y="4581409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482FC7-2DD4-4C7D-A2D2-5CBE9D4CA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66922" y="5224794"/>
              <a:ext cx="439469" cy="439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E3AC6B-38A6-4E6F-A9DA-665609D7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14482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172E9C8-35A3-478D-B6DC-7BD83B312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8140" y="5358009"/>
              <a:ext cx="3597678" cy="1499991"/>
            </a:xfrm>
            <a:custGeom>
              <a:avLst/>
              <a:gdLst>
                <a:gd name="connsiteX0" fmla="*/ 1786859 w 3597678"/>
                <a:gd name="connsiteY0" fmla="*/ 0 h 1499991"/>
                <a:gd name="connsiteX1" fmla="*/ 3597678 w 3597678"/>
                <a:gd name="connsiteY1" fmla="*/ 0 h 1499991"/>
                <a:gd name="connsiteX2" fmla="*/ 3597678 w 3597678"/>
                <a:gd name="connsiteY2" fmla="*/ 1499991 h 1499991"/>
                <a:gd name="connsiteX3" fmla="*/ 0 w 3597678"/>
                <a:gd name="connsiteY3" fmla="*/ 1499991 h 1499991"/>
                <a:gd name="connsiteX4" fmla="*/ 7610 w 3597678"/>
                <a:gd name="connsiteY4" fmla="*/ 1450127 h 1499991"/>
                <a:gd name="connsiteX5" fmla="*/ 1786859 w 3597678"/>
                <a:gd name="connsiteY5" fmla="*/ 0 h 14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7678" h="1499991">
                  <a:moveTo>
                    <a:pt x="1786859" y="0"/>
                  </a:moveTo>
                  <a:lnTo>
                    <a:pt x="3597678" y="0"/>
                  </a:lnTo>
                  <a:lnTo>
                    <a:pt x="3597678" y="1499991"/>
                  </a:lnTo>
                  <a:lnTo>
                    <a:pt x="0" y="1499991"/>
                  </a:lnTo>
                  <a:lnTo>
                    <a:pt x="7610" y="1450127"/>
                  </a:lnTo>
                  <a:cubicBezTo>
                    <a:pt x="176957" y="622534"/>
                    <a:pt x="909198" y="0"/>
                    <a:pt x="17868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9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FF8A6E-6B2F-BBEE-636A-A24A09A4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 fontScale="90000"/>
          </a:bodyPr>
          <a:lstStyle/>
          <a:p>
            <a:r>
              <a:rPr lang="pl-P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Postępowanie w przypadku otrzymania powiadomień alarmowych oraz istotnych odchyleń od </a:t>
            </a:r>
            <a:r>
              <a:rPr lang="pl-PL" sz="2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warunkówprzechowywania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100" dirty="0"/>
            </a:br>
            <a:endParaRPr lang="pl-PL" sz="21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132814-7E57-166B-0DBD-24372981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787"/>
            <a:ext cx="7685037" cy="4676176"/>
          </a:xfrm>
        </p:spPr>
        <p:txBody>
          <a:bodyPr/>
          <a:lstStyle/>
          <a:p>
            <a:pPr lvl="2" fontAlgn="base"/>
            <a:r>
              <a:rPr lang="pl-PL" dirty="0"/>
              <a:t>W przypadku przekroczenia w chłodniach (ewentualnie innych obszarach, gdzie zamontowano monitoring temperatury) niezwłocznie należy dokonać oceny /ANALIZY RYZYKA, czy dla przechowywaniach produktów doszło od istotnego naruszenia warunków przechowywania. Należy dokonać przeglądu danych systemowych, aby oszacować wartości temperatury i czas trwania przekroczenia.</a:t>
            </a:r>
          </a:p>
          <a:p>
            <a:pPr lvl="2" fontAlgn="base"/>
            <a:endParaRPr lang="pl-PL" dirty="0"/>
          </a:p>
          <a:p>
            <a:pPr lvl="2" fontAlgn="base"/>
            <a:r>
              <a:rPr lang="pl-PL" dirty="0"/>
              <a:t>W przypadku istotnych odchyleń [</a:t>
            </a:r>
            <a:r>
              <a:rPr lang="pl-PL" dirty="0" err="1"/>
              <a:t>tj</a:t>
            </a:r>
            <a:r>
              <a:rPr lang="pl-PL" dirty="0"/>
              <a:t>.:XXX], należy zabezpieczyć produkty (np. poprzez oznakowanie „nie wydawać”) i poinformować kierownika apteki.</a:t>
            </a:r>
          </a:p>
          <a:p>
            <a:pPr lvl="2" fontAlgn="base"/>
            <a:endParaRPr lang="pl-PL" dirty="0"/>
          </a:p>
          <a:p>
            <a:pPr lvl="2" fontAlgn="base"/>
            <a:r>
              <a:rPr lang="pl-PL" dirty="0"/>
              <a:t>W przypadku utrzymywania się przekroczenia i braku powrotu do wymaganych warunków należy postępować zgodnie z punktem 5.7 lub 5.8.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465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8EF3B-B314-8524-EF8B-205F9BCE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lor Fill">
            <a:extLst>
              <a:ext uri="{FF2B5EF4-FFF2-40B4-BE49-F238E27FC236}">
                <a16:creationId xmlns:a16="http://schemas.microsoft.com/office/drawing/2014/main" id="{F74280F7-820D-43DE-BE07-57E20B27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id="{43D3F524-3DA9-4E34-A8AE-A379EB748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58" name="Oval 48">
              <a:extLst>
                <a:ext uri="{FF2B5EF4-FFF2-40B4-BE49-F238E27FC236}">
                  <a16:creationId xmlns:a16="http://schemas.microsoft.com/office/drawing/2014/main" id="{D0C41165-16A0-480D-9245-506F037DB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: Shape 49">
              <a:extLst>
                <a:ext uri="{FF2B5EF4-FFF2-40B4-BE49-F238E27FC236}">
                  <a16:creationId xmlns:a16="http://schemas.microsoft.com/office/drawing/2014/main" id="{97C10C25-DA7C-4D85-855D-B65F31AE0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0">
              <a:extLst>
                <a:ext uri="{FF2B5EF4-FFF2-40B4-BE49-F238E27FC236}">
                  <a16:creationId xmlns:a16="http://schemas.microsoft.com/office/drawing/2014/main" id="{730BA5A8-3EAB-405A-ABF2-D024B045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Oval 51">
              <a:extLst>
                <a:ext uri="{FF2B5EF4-FFF2-40B4-BE49-F238E27FC236}">
                  <a16:creationId xmlns:a16="http://schemas.microsoft.com/office/drawing/2014/main" id="{72C27D89-A6A3-48F1-936E-4E0341BD7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2C8BC4-3344-4C5E-58DA-08BE33CA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sz="2800"/>
              <a:t>Procedura monitorowania temperatury i wilgotności w aptece</a:t>
            </a:r>
            <a:br>
              <a:rPr lang="pl-PL" sz="2800"/>
            </a:br>
            <a:endParaRPr lang="pl-PL" sz="280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80ACF6E-E5D7-50AC-5264-BBFE71F76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902562"/>
              </p:ext>
            </p:extLst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33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76332-389B-0A46-24E8-7BC14B38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Background Fill">
            <a:extLst>
              <a:ext uri="{FF2B5EF4-FFF2-40B4-BE49-F238E27FC236}">
                <a16:creationId xmlns:a16="http://schemas.microsoft.com/office/drawing/2014/main" id="{E39953B6-0341-B351-8FC1-DF2668AD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lor Fill">
            <a:extLst>
              <a:ext uri="{FF2B5EF4-FFF2-40B4-BE49-F238E27FC236}">
                <a16:creationId xmlns:a16="http://schemas.microsoft.com/office/drawing/2014/main" id="{A8620706-1C1C-54D3-7443-28198D630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id="{D155C3B9-5AF8-0931-1123-0817A830A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58" name="Oval 48">
              <a:extLst>
                <a:ext uri="{FF2B5EF4-FFF2-40B4-BE49-F238E27FC236}">
                  <a16:creationId xmlns:a16="http://schemas.microsoft.com/office/drawing/2014/main" id="{FB75216D-934A-346C-D6E5-BB069D047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: Shape 49">
              <a:extLst>
                <a:ext uri="{FF2B5EF4-FFF2-40B4-BE49-F238E27FC236}">
                  <a16:creationId xmlns:a16="http://schemas.microsoft.com/office/drawing/2014/main" id="{3355ADB1-DFFF-C94B-1AB6-D626EF99C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0">
              <a:extLst>
                <a:ext uri="{FF2B5EF4-FFF2-40B4-BE49-F238E27FC236}">
                  <a16:creationId xmlns:a16="http://schemas.microsoft.com/office/drawing/2014/main" id="{9EBEF8EE-8098-4C9E-E963-AB5B151F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Oval 51">
              <a:extLst>
                <a:ext uri="{FF2B5EF4-FFF2-40B4-BE49-F238E27FC236}">
                  <a16:creationId xmlns:a16="http://schemas.microsoft.com/office/drawing/2014/main" id="{E8D1DF61-311E-74B1-69A0-ECC28DA4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ure">
            <a:extLst>
              <a:ext uri="{FF2B5EF4-FFF2-40B4-BE49-F238E27FC236}">
                <a16:creationId xmlns:a16="http://schemas.microsoft.com/office/drawing/2014/main" id="{3146B457-39F4-54E0-2455-45910AF4A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E5FC2D-BD60-5DCC-B562-1511FE28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sz="2800"/>
              <a:t>Procedura monitorowania temperatury i wilgotności w aptece</a:t>
            </a:r>
            <a:br>
              <a:rPr lang="pl-PL" sz="2800"/>
            </a:br>
            <a:endParaRPr lang="pl-PL" sz="280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FD7A180-0193-C613-1A24-D31E46D92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979455"/>
              </p:ext>
            </p:extLst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3F6BCC2-489C-74EA-9BE6-8A37652B7577}"/>
              </a:ext>
            </a:extLst>
          </p:cNvPr>
          <p:cNvSpPr/>
          <p:nvPr/>
        </p:nvSpPr>
        <p:spPr>
          <a:xfrm>
            <a:off x="8297223" y="1133632"/>
            <a:ext cx="3721476" cy="15114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UMOWA SERWISOWA</a:t>
            </a:r>
          </a:p>
          <a:p>
            <a:pPr algn="ctr"/>
            <a:r>
              <a:rPr lang="pl-PL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732487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47BB8-F600-FE94-D022-7531DFC7E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Background Fill">
            <a:extLst>
              <a:ext uri="{FF2B5EF4-FFF2-40B4-BE49-F238E27FC236}">
                <a16:creationId xmlns:a16="http://schemas.microsoft.com/office/drawing/2014/main" id="{F010BFA4-1A85-B3BE-8E80-7189A414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lor Fill">
            <a:extLst>
              <a:ext uri="{FF2B5EF4-FFF2-40B4-BE49-F238E27FC236}">
                <a16:creationId xmlns:a16="http://schemas.microsoft.com/office/drawing/2014/main" id="{A2F0689F-6758-EB04-69C5-7DEF71DE8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id="{070F905C-994E-A299-3563-86034BB4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58" name="Oval 48">
              <a:extLst>
                <a:ext uri="{FF2B5EF4-FFF2-40B4-BE49-F238E27FC236}">
                  <a16:creationId xmlns:a16="http://schemas.microsoft.com/office/drawing/2014/main" id="{E6AD50CE-D03D-D262-1DFC-217BF24EC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: Shape 49">
              <a:extLst>
                <a:ext uri="{FF2B5EF4-FFF2-40B4-BE49-F238E27FC236}">
                  <a16:creationId xmlns:a16="http://schemas.microsoft.com/office/drawing/2014/main" id="{AC382195-B854-9212-44A5-4C5F82357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0">
              <a:extLst>
                <a:ext uri="{FF2B5EF4-FFF2-40B4-BE49-F238E27FC236}">
                  <a16:creationId xmlns:a16="http://schemas.microsoft.com/office/drawing/2014/main" id="{813E1969-D892-245D-2B84-13176B937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Oval 51">
              <a:extLst>
                <a:ext uri="{FF2B5EF4-FFF2-40B4-BE49-F238E27FC236}">
                  <a16:creationId xmlns:a16="http://schemas.microsoft.com/office/drawing/2014/main" id="{EB4556F0-B4C4-E8D1-9343-8EAAC1F5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ure">
            <a:extLst>
              <a:ext uri="{FF2B5EF4-FFF2-40B4-BE49-F238E27FC236}">
                <a16:creationId xmlns:a16="http://schemas.microsoft.com/office/drawing/2014/main" id="{BD470CE6-15C6-7F88-BCF2-8C97E7D0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FFF00F-7D2D-FCA9-48D5-89BBEA39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sz="2800"/>
              <a:t>Procedura monitorowania temperatury i wilgotności w aptece</a:t>
            </a:r>
            <a:br>
              <a:rPr lang="pl-PL" sz="2800"/>
            </a:br>
            <a:endParaRPr lang="pl-PL" sz="280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090A3E1-B92E-2CF9-8D6A-044293909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602478"/>
              </p:ext>
            </p:extLst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61C5339F-31B7-5904-E025-A14D961EA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021" y="1889199"/>
            <a:ext cx="5334274" cy="28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5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9E4F1-A774-5C95-8B7C-8A83CEF01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1F370C-DFC1-939E-5DDF-AE9F6012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Rozporządzenie w sprawie podstawowych warunków prowadzenia apteki 2022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56DC357-98BB-85DC-39B8-63C2A9C65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323" y="1506707"/>
            <a:ext cx="8070374" cy="67651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C0CDED8-046F-CD77-B568-A7CC2AE0B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216" y="5470125"/>
            <a:ext cx="2451047" cy="88713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336C1E0-897D-0F62-ABD3-7E1DC90B2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23" y="2306038"/>
            <a:ext cx="8064308" cy="21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4C240-8A51-E473-FD26-801E7495D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Background Fill">
            <a:extLst>
              <a:ext uri="{FF2B5EF4-FFF2-40B4-BE49-F238E27FC236}">
                <a16:creationId xmlns:a16="http://schemas.microsoft.com/office/drawing/2014/main" id="{D30C260F-C608-EF28-312C-A9771951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lor Fill">
            <a:extLst>
              <a:ext uri="{FF2B5EF4-FFF2-40B4-BE49-F238E27FC236}">
                <a16:creationId xmlns:a16="http://schemas.microsoft.com/office/drawing/2014/main" id="{B9DFB27A-73C0-5301-B2D5-D19A44E8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id="{A25A0D86-B253-4025-1F1A-5CED26029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58" name="Oval 48">
              <a:extLst>
                <a:ext uri="{FF2B5EF4-FFF2-40B4-BE49-F238E27FC236}">
                  <a16:creationId xmlns:a16="http://schemas.microsoft.com/office/drawing/2014/main" id="{39F65ADA-C016-8EBC-85D0-C7568495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: Shape 49">
              <a:extLst>
                <a:ext uri="{FF2B5EF4-FFF2-40B4-BE49-F238E27FC236}">
                  <a16:creationId xmlns:a16="http://schemas.microsoft.com/office/drawing/2014/main" id="{0E8FAA58-0B08-AD36-C230-FB20E2ADB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0">
              <a:extLst>
                <a:ext uri="{FF2B5EF4-FFF2-40B4-BE49-F238E27FC236}">
                  <a16:creationId xmlns:a16="http://schemas.microsoft.com/office/drawing/2014/main" id="{D8C2691B-ECFB-DD57-A7E5-4226BB7CC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Oval 51">
              <a:extLst>
                <a:ext uri="{FF2B5EF4-FFF2-40B4-BE49-F238E27FC236}">
                  <a16:creationId xmlns:a16="http://schemas.microsoft.com/office/drawing/2014/main" id="{381545E2-7B42-4FFC-7715-F34D8E1E9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ure">
            <a:extLst>
              <a:ext uri="{FF2B5EF4-FFF2-40B4-BE49-F238E27FC236}">
                <a16:creationId xmlns:a16="http://schemas.microsoft.com/office/drawing/2014/main" id="{AB3DC058-3908-A560-BF9B-EC29B729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C64083-81A2-8016-E779-C95A9D83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sz="2800"/>
              <a:t>Procedura monitorowania temperatury i wilgotności w aptece</a:t>
            </a:r>
            <a:br>
              <a:rPr lang="pl-PL" sz="2800"/>
            </a:br>
            <a:endParaRPr lang="pl-PL" sz="280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2586BE9-BF48-459B-4B9F-C36C32E01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924628"/>
              </p:ext>
            </p:extLst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804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594DD-C1FF-FC36-E2DA-B5A058EF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Background Fill">
            <a:extLst>
              <a:ext uri="{FF2B5EF4-FFF2-40B4-BE49-F238E27FC236}">
                <a16:creationId xmlns:a16="http://schemas.microsoft.com/office/drawing/2014/main" id="{387B2FB0-C1A5-F41D-E490-5895632E6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lor Fill">
            <a:extLst>
              <a:ext uri="{FF2B5EF4-FFF2-40B4-BE49-F238E27FC236}">
                <a16:creationId xmlns:a16="http://schemas.microsoft.com/office/drawing/2014/main" id="{A7669A4A-E4BB-3CF8-A088-DFF4C0D13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id="{E6E716F5-A54F-868D-B1E8-54DF7C6D4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58" name="Oval 48">
              <a:extLst>
                <a:ext uri="{FF2B5EF4-FFF2-40B4-BE49-F238E27FC236}">
                  <a16:creationId xmlns:a16="http://schemas.microsoft.com/office/drawing/2014/main" id="{BF38FB16-2AEC-B5DB-D59C-B0578EE61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: Shape 49">
              <a:extLst>
                <a:ext uri="{FF2B5EF4-FFF2-40B4-BE49-F238E27FC236}">
                  <a16:creationId xmlns:a16="http://schemas.microsoft.com/office/drawing/2014/main" id="{DF5449F4-1567-2D67-BFAD-01538DAB2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0">
              <a:extLst>
                <a:ext uri="{FF2B5EF4-FFF2-40B4-BE49-F238E27FC236}">
                  <a16:creationId xmlns:a16="http://schemas.microsoft.com/office/drawing/2014/main" id="{CF5DA780-C065-4DE3-B968-30639D17E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Oval 51">
              <a:extLst>
                <a:ext uri="{FF2B5EF4-FFF2-40B4-BE49-F238E27FC236}">
                  <a16:creationId xmlns:a16="http://schemas.microsoft.com/office/drawing/2014/main" id="{258FC61C-C54E-BF49-83CC-FC6122899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ure">
            <a:extLst>
              <a:ext uri="{FF2B5EF4-FFF2-40B4-BE49-F238E27FC236}">
                <a16:creationId xmlns:a16="http://schemas.microsoft.com/office/drawing/2014/main" id="{C4539487-0B5F-C04E-7CA9-B17B298F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C154FA-0D7D-2534-1B97-E2AFBCC1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CF365E4-8DC2-5BDB-276E-4277DB09FD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096713"/>
          <a:ext cx="7685037" cy="408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DBCDA729-C920-877E-1165-3A0C3389BB13}"/>
              </a:ext>
            </a:extLst>
          </p:cNvPr>
          <p:cNvSpPr/>
          <p:nvPr/>
        </p:nvSpPr>
        <p:spPr>
          <a:xfrm>
            <a:off x="9171432" y="2340864"/>
            <a:ext cx="2258568" cy="2130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Kolejny argument aby rozważyć posiadanie zapasowego czujnika (pierwszy to wzorcowanie)</a:t>
            </a:r>
          </a:p>
        </p:txBody>
      </p:sp>
    </p:spTree>
    <p:extLst>
      <p:ext uri="{BB962C8B-B14F-4D97-AF65-F5344CB8AC3E}">
        <p14:creationId xmlns:p14="http://schemas.microsoft.com/office/powerpoint/2010/main" val="389784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4F1DD-D484-F146-0391-3183E7583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80315C-FDFC-EEA7-A08B-8410CCEA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302"/>
            <a:ext cx="7685037" cy="878958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Procedura monitorowania temperatury i wilgotności w aptece</a:t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E9503ED-1CF3-4CAF-5F58-60E0E0C4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74" y="5784478"/>
            <a:ext cx="2463611" cy="891681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8146BA-A153-BC70-7E5C-7E0223240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9842"/>
            <a:ext cx="7685037" cy="5227121"/>
          </a:xfrm>
        </p:spPr>
        <p:txBody>
          <a:bodyPr/>
          <a:lstStyle/>
          <a:p>
            <a:pPr marL="742950" lvl="1" indent="-285750" algn="just" fontAlgn="base">
              <a:lnSpc>
                <a:spcPct val="115000"/>
              </a:lnSpc>
              <a:buFont typeface="+mj-lt"/>
              <a:buAutoNum type="arabicPeriod"/>
            </a:pPr>
            <a:r>
              <a:rPr lang="pl-PL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Dokumentowanie i kontrola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 fontAlgn="base">
              <a:lnSpc>
                <a:spcPct val="115000"/>
              </a:lnSpc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Prowadzona jest dokumentacja i kontrola warunków sporządzania leków recepturowych i aptecznych oraz produktów leczniczych homeopatycznych oraz, jeżeli dotyczy, dokumentacja i kontrola warunków przechowywania surowców farmaceutycznych, produktów leczniczych, środków spożywczych specjalnego przeznaczenia żywieniowego i wyrobów medycznych i transportu, w zakresie parametrów temperatury i wilgotności, obejmująca:</a:t>
            </a:r>
          </a:p>
          <a:p>
            <a:pPr marL="900430" algn="just" fontAlgn="base">
              <a:lnSpc>
                <a:spcPct val="115000"/>
              </a:lnSpc>
              <a:buNone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datę i godzinę odczytu, </a:t>
            </a:r>
          </a:p>
          <a:p>
            <a:pPr marL="900430" algn="just" fontAlgn="base">
              <a:lnSpc>
                <a:spcPct val="115000"/>
              </a:lnSpc>
              <a:buNone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nazwę pomieszczenia oraz, jeżeli jest wymagane, wskazanie rodzaju lub </a:t>
            </a:r>
            <a:r>
              <a:rPr lang="pl-PL" sz="14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nazwy urządzenia chłodniczego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pl-PL" sz="1400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czekamy na regulacje prawne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a w przypadku transportu – dane środka transportu, </a:t>
            </a:r>
          </a:p>
          <a:p>
            <a:pPr marL="900430" algn="just" fontAlgn="base">
              <a:lnSpc>
                <a:spcPct val="115000"/>
              </a:lnSpc>
              <a:buNone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dane dotyczące wskazań w zakresie parametrów temperatury i wilgotności obejmujące ich przekroczenia, </a:t>
            </a:r>
          </a:p>
          <a:p>
            <a:pPr marL="900430" algn="just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podpis oraz naniesione w postaci nadruku albo pieczątki imię (imiona) i nazwisko farmaceuty lub technika farmaceutycznego w przypadku prowadzenia ewidencji w postaci papierowej;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BA0951C-6D58-AF65-0F1D-3DFD0BBB2EBD}"/>
              </a:ext>
            </a:extLst>
          </p:cNvPr>
          <p:cNvSpPr txBox="1"/>
          <p:nvPr/>
        </p:nvSpPr>
        <p:spPr>
          <a:xfrm>
            <a:off x="8357191" y="1467293"/>
            <a:ext cx="270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Aktualne rozporządzenie – uwagi zostały zgłoszone prze OIA W-</a:t>
            </a:r>
            <a:r>
              <a:rPr lang="pl-PL" dirty="0" err="1"/>
              <a:t>wa</a:t>
            </a:r>
            <a:endParaRPr lang="pl-PL" dirty="0"/>
          </a:p>
        </p:txBody>
      </p:sp>
      <p:sp>
        <p:nvSpPr>
          <p:cNvPr id="11" name="Dymek mowy: owalny 10">
            <a:extLst>
              <a:ext uri="{FF2B5EF4-FFF2-40B4-BE49-F238E27FC236}">
                <a16:creationId xmlns:a16="http://schemas.microsoft.com/office/drawing/2014/main" id="{6CEC5D32-C419-16DB-B889-25C16869C964}"/>
              </a:ext>
            </a:extLst>
          </p:cNvPr>
          <p:cNvSpPr/>
          <p:nvPr/>
        </p:nvSpPr>
        <p:spPr>
          <a:xfrm>
            <a:off x="8867553" y="2452578"/>
            <a:ext cx="2027275" cy="1375144"/>
          </a:xfrm>
          <a:prstGeom prst="wedgeEllipseCallout">
            <a:avLst>
              <a:gd name="adj1" fmla="val -86917"/>
              <a:gd name="adj2" fmla="val 150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/>
              <a:t>!!!!!URS – uwzględnić możliwość nadana nazwy pomieszczenia</a:t>
            </a:r>
          </a:p>
        </p:txBody>
      </p:sp>
    </p:spTree>
    <p:extLst>
      <p:ext uri="{BB962C8B-B14F-4D97-AF65-F5344CB8AC3E}">
        <p14:creationId xmlns:p14="http://schemas.microsoft.com/office/powerpoint/2010/main" val="1008458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30E3-EDED-807D-D992-59AEE3844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6D7F6A-1AA8-1A3E-5B82-966FC3B4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773"/>
            <a:ext cx="7685037" cy="1084520"/>
          </a:xfrm>
        </p:spPr>
        <p:txBody>
          <a:bodyPr>
            <a:normAutofit/>
          </a:bodyPr>
          <a:lstStyle/>
          <a:p>
            <a:r>
              <a:rPr lang="pl-PL" sz="2000" dirty="0"/>
              <a:t>Procedura monitorowania temperatury i wilgotności w aptece</a:t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24A5E6-6D8D-9187-32C0-3301585D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660" y="4944866"/>
            <a:ext cx="2463611" cy="891681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343D90-E531-14D4-9A3E-5E53FCF5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4867050-2C22-457E-5A37-64E735965B67}"/>
              </a:ext>
            </a:extLst>
          </p:cNvPr>
          <p:cNvSpPr txBox="1"/>
          <p:nvPr/>
        </p:nvSpPr>
        <p:spPr>
          <a:xfrm>
            <a:off x="8357191" y="1467293"/>
            <a:ext cx="270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Aktualne rozporządzenie – uwagi zostały zgłoszone prze OIA W-</a:t>
            </a:r>
            <a:r>
              <a:rPr lang="pl-PL" dirty="0" err="1"/>
              <a:t>wa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26B450D-331C-BBA6-7289-8645ECE38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23551"/>
            <a:ext cx="7346833" cy="39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70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FB9E-3391-6537-FDFE-AAFC4ECB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A04230-5CA8-3D0A-809C-0A0DA44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773"/>
            <a:ext cx="7685037" cy="1084520"/>
          </a:xfrm>
        </p:spPr>
        <p:txBody>
          <a:bodyPr>
            <a:normAutofit/>
          </a:bodyPr>
          <a:lstStyle/>
          <a:p>
            <a:r>
              <a:rPr lang="pl-PL" sz="2000" dirty="0"/>
              <a:t>Procedura monitorowania temperatury i wilgotności w aptece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E1CB5F-0BC7-B614-0BAB-AFCA1A5C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10362" y="1467293"/>
            <a:ext cx="8652600" cy="4709670"/>
          </a:xfrm>
        </p:spPr>
        <p:txBody>
          <a:bodyPr/>
          <a:lstStyle/>
          <a:p>
            <a:pPr lvl="2" fontAlgn="base"/>
            <a:r>
              <a:rPr lang="pl-PL" dirty="0"/>
              <a:t>Odczyty dokonywane są [X] razy dziennie [np. rano, przed rozpoczęciem pracy oraz np. o 15 po rozpoczęciu drugiej zmiany] Odnotowywane są w rejestrze kontroli temperatury i wilgotności. Za czynności te odpowiada osoba wyznaczona przez kierownika apteki.</a:t>
            </a:r>
          </a:p>
          <a:p>
            <a:pPr lvl="2" fontAlgn="base"/>
            <a:r>
              <a:rPr lang="pl-PL" dirty="0"/>
              <a:t>W przypadku systemu monitorowania [czekamy na regulacje prawne]</a:t>
            </a:r>
          </a:p>
          <a:p>
            <a:pPr lvl="2" fontAlgn="base"/>
            <a:r>
              <a:rPr lang="pl-PL" dirty="0"/>
              <a:t>Za nadzór na prowadzeniem dokumentacji monitorowania temperatury i wilgotności w aptece odpowiada kierownik apteki.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33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FCA5D-6C4D-178B-1C73-7CD165AB0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DC6058-B6E1-8456-CB77-527D94BB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773"/>
            <a:ext cx="7685037" cy="1084520"/>
          </a:xfrm>
        </p:spPr>
        <p:txBody>
          <a:bodyPr>
            <a:normAutofit/>
          </a:bodyPr>
          <a:lstStyle/>
          <a:p>
            <a:r>
              <a:rPr lang="pl-PL" sz="2000" dirty="0"/>
              <a:t>Procedura monitorowania temperatury i wilgotności w aptece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0FBCD9-A672-4E0A-17BF-7E2D9DCF6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82" y="1304261"/>
            <a:ext cx="8298712" cy="4709670"/>
          </a:xfrm>
        </p:spPr>
        <p:txBody>
          <a:bodyPr/>
          <a:lstStyle/>
          <a:p>
            <a:pPr lvl="2" fontAlgn="base"/>
            <a:r>
              <a:rPr lang="pl-PL" dirty="0"/>
              <a:t>Okresowo należy dokonywać przeglądu warunków składowania, zaistniałych awarii, istotnych odchyleń od warunków składowania, w celu oceny konieczności wdrożenia działań następczych poprawiających zasady składowana produktów. [wyniki oceny można dokumentować w protokołach kontroli wewnętrznych]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047E38B-8374-0DC2-6ABD-EF745D2C2DD0}"/>
              </a:ext>
            </a:extLst>
          </p:cNvPr>
          <p:cNvSpPr txBox="1"/>
          <p:nvPr/>
        </p:nvSpPr>
        <p:spPr>
          <a:xfrm>
            <a:off x="8676168" y="1743739"/>
            <a:ext cx="23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Projekt rozporządzenia</a:t>
            </a:r>
          </a:p>
        </p:txBody>
      </p:sp>
    </p:spTree>
    <p:extLst>
      <p:ext uri="{BB962C8B-B14F-4D97-AF65-F5344CB8AC3E}">
        <p14:creationId xmlns:p14="http://schemas.microsoft.com/office/powerpoint/2010/main" val="35486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E6871-CFEC-CFA8-6CA4-7397E035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352904-4A69-2E89-B24F-5F974BDF8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Dziękuję za uwagę i zaproszenie</a:t>
            </a:r>
          </a:p>
          <a:p>
            <a:pPr marL="0" indent="0">
              <a:buNone/>
            </a:pPr>
            <a:r>
              <a:rPr lang="pl-PL" dirty="0"/>
              <a:t>Marta Byliniak</a:t>
            </a:r>
          </a:p>
        </p:txBody>
      </p:sp>
    </p:spTree>
    <p:extLst>
      <p:ext uri="{BB962C8B-B14F-4D97-AF65-F5344CB8AC3E}">
        <p14:creationId xmlns:p14="http://schemas.microsoft.com/office/powerpoint/2010/main" val="232075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134DA-56AC-D0D2-B6B5-A997C5CB5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08DABC-B94C-CEA9-5351-D09C08DC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dirty="0"/>
              <a:t>Ustawa Prawo farmaceutyczne art. 88 ust.5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FA7E6D-5212-D783-CD45-F4A70A28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0B2DB9-11FA-39C7-4519-E0388EC4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16" y="5470125"/>
            <a:ext cx="2451047" cy="88713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3B56D43-4628-1876-303E-38F65123A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69" y="1993612"/>
            <a:ext cx="5137373" cy="36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8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79" y="16681"/>
            <a:ext cx="6905281" cy="6827374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E5967D-5341-C6B7-0680-3DD6CCE5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456348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689745-2B4A-4F77-2C4F-1B2BFB49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40480"/>
            <a:ext cx="4563482" cy="23158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Ze względu na brak ostatecznych regulacji jest w trakcie opracowywania</a:t>
            </a:r>
          </a:p>
        </p:txBody>
      </p:sp>
      <p:pic>
        <p:nvPicPr>
          <p:cNvPr id="5" name="Obraz 4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BEF26780-C385-7C0A-47E0-0AC8D8A7A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448" y="2507502"/>
            <a:ext cx="4610529" cy="21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6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EC76F1-7FDE-3783-E699-C625A25B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17" y="266012"/>
            <a:ext cx="7685037" cy="1107565"/>
          </a:xfrm>
        </p:spPr>
        <p:txBody>
          <a:bodyPr>
            <a:normAutofit/>
          </a:bodyPr>
          <a:lstStyle/>
          <a:p>
            <a:r>
              <a:rPr lang="pl-PL" sz="32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2BCFD5-28CE-EDD8-7BB7-24856A9D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61" y="1373577"/>
            <a:ext cx="7685037" cy="473252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Zawiera: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216F34-E701-A3C0-D6AB-A24A7ED0A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714501"/>
              </p:ext>
            </p:extLst>
          </p:nvPr>
        </p:nvGraphicFramePr>
        <p:xfrm>
          <a:off x="545805" y="1330940"/>
          <a:ext cx="7525549" cy="419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141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33E0D4-26EF-9238-6A1B-60C7A163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1EBBE6-BB59-5226-8762-6D55F266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/>
          <a:lstStyle/>
          <a:p>
            <a:r>
              <a:rPr lang="pl-PL" dirty="0"/>
              <a:t>Podział obowiązków:</a:t>
            </a:r>
          </a:p>
          <a:p>
            <a:r>
              <a:rPr lang="pl-PL" dirty="0"/>
              <a:t>- w godzinach pracy</a:t>
            </a:r>
          </a:p>
          <a:p>
            <a:r>
              <a:rPr lang="pl-PL" dirty="0"/>
              <a:t>- po godzinach pracy 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???????</a:t>
            </a:r>
          </a:p>
          <a:p>
            <a:r>
              <a:rPr lang="pl-PL" dirty="0"/>
              <a:t>Czy jest dostępna wystarczająca ilość personelu? Na jakie alarmy reagować po godzinach pracy?</a:t>
            </a:r>
          </a:p>
          <a:p>
            <a:r>
              <a:rPr lang="pl-PL" dirty="0"/>
              <a:t>Jakie alarmy chcemy otrzymywać?</a:t>
            </a:r>
          </a:p>
        </p:txBody>
      </p:sp>
    </p:spTree>
    <p:extLst>
      <p:ext uri="{BB962C8B-B14F-4D97-AF65-F5344CB8AC3E}">
        <p14:creationId xmlns:p14="http://schemas.microsoft.com/office/powerpoint/2010/main" val="1128613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480F4-9B87-DB52-4A50-219795BC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49D7C0-461D-BFAB-DAB0-89C078BC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71"/>
            <a:ext cx="7685037" cy="984731"/>
          </a:xfrm>
        </p:spPr>
        <p:txBody>
          <a:bodyPr>
            <a:normAutofit/>
          </a:bodyPr>
          <a:lstStyle/>
          <a:p>
            <a:r>
              <a:rPr lang="pl-PL" sz="2800" dirty="0"/>
              <a:t>Procedura monitorowania temperatury i wilgotności w aptece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2E31E9-AD07-B910-EE50-ABB8DA5E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31"/>
            <a:ext cx="7685037" cy="4080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u="sng" dirty="0" err="1"/>
              <a:t>Właścicel</a:t>
            </a:r>
            <a:r>
              <a:rPr lang="en-US" sz="1400" u="sng" dirty="0"/>
              <a:t> </a:t>
            </a:r>
            <a:r>
              <a:rPr lang="en-US" sz="1400" u="sng" dirty="0" err="1"/>
              <a:t>apteki</a:t>
            </a:r>
            <a:r>
              <a:rPr lang="en-US" sz="1400" u="sng" dirty="0"/>
              <a:t> </a:t>
            </a:r>
            <a:r>
              <a:rPr lang="en-US" sz="1400" u="sng" dirty="0" err="1"/>
              <a:t>odpowiada</a:t>
            </a:r>
            <a:r>
              <a:rPr lang="en-US" sz="1400" u="sng" dirty="0"/>
              <a:t> za:</a:t>
            </a:r>
            <a:endParaRPr lang="pl-PL" sz="1400" u="sng" dirty="0"/>
          </a:p>
          <a:p>
            <a:pPr lvl="0"/>
            <a:r>
              <a:rPr lang="pl-PL" sz="1400" dirty="0"/>
              <a:t>Wyposażenie apteki w system do ciągłego monitorowania warunków klimatycznych, zgodnie z obowiązującymi wymogami prawnymi, zapewnienie odpowiedniego wyposażeni oraz sfinansowanie okresowego wzorcowania urządzeń pomiarowych</a:t>
            </a:r>
          </a:p>
          <a:p>
            <a:pPr marL="0" indent="0">
              <a:buNone/>
            </a:pPr>
            <a:r>
              <a:rPr lang="pl-PL" sz="1400" dirty="0"/>
              <a:t> </a:t>
            </a:r>
            <a:r>
              <a:rPr lang="pl-PL" sz="1400" u="sng" dirty="0"/>
              <a:t>Kierownik apteki odpowiada za</a:t>
            </a:r>
            <a:r>
              <a:rPr lang="pl-PL" sz="14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nadzór nad przestrzeganiem zasad niemniejsze procedury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podejmowanie decyzji w przypadku odnotowania przekroczeń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szkoleniu wyznaczonych pracowników z działań, które należy podjąć o otrzymaniu powiadomienia ostrzegawczego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szkolenie pracowników z obsługi systemu do monitorowania temperatury i wilgotności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zlecanie wzorcowania/kalibracji urządzeń pomiarowych w ustalonych odstępach czasu</a:t>
            </a:r>
          </a:p>
          <a:p>
            <a:pPr marL="0" indent="0">
              <a:buNone/>
            </a:pPr>
            <a:r>
              <a:rPr lang="pl-PL" sz="1400" dirty="0"/>
              <a:t> </a:t>
            </a:r>
            <a:r>
              <a:rPr lang="pl-PL" sz="1400" u="sng" dirty="0"/>
              <a:t>Wyznaczone osoby odpowiadają  za: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przestrzeganie zasad niniejszej procedury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podejmowanie działań w przypadku otrzymania powiadomień ostrzegawczych, jeśli dotyczy (jeśli system zapewnia wysyłanie odpowiednich powiadomień)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poinformowanie kierownika apteki, w przypadku przekroczenia limitów alarmowych i zabezpieczenie produktów do czasu podjęcia decyzji o dalszych działaniach.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 </a:t>
            </a:r>
          </a:p>
          <a:p>
            <a:pPr marL="0" indent="0">
              <a:buNone/>
            </a:pPr>
            <a:r>
              <a:rPr lang="pl-PL" sz="1400" u="sng" dirty="0"/>
              <a:t>Wszyscy pracownicy odpowiadają za</a:t>
            </a:r>
            <a:r>
              <a:rPr lang="pl-PL" sz="1400" dirty="0"/>
              <a:t>:</a:t>
            </a:r>
          </a:p>
          <a:p>
            <a:r>
              <a:rPr lang="pl-PL" sz="1400" dirty="0"/>
              <a:t>przestrzeganie zasad niniejszej procedury</a:t>
            </a:r>
          </a:p>
        </p:txBody>
      </p:sp>
    </p:spTree>
    <p:extLst>
      <p:ext uri="{BB962C8B-B14F-4D97-AF65-F5344CB8AC3E}">
        <p14:creationId xmlns:p14="http://schemas.microsoft.com/office/powerpoint/2010/main" val="4104216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3053</Words>
  <Application>Microsoft Office PowerPoint</Application>
  <PresentationFormat>Panoramiczny</PresentationFormat>
  <Paragraphs>325</Paragraphs>
  <Slides>46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3" baseType="lpstr">
      <vt:lpstr>Aptos</vt:lpstr>
      <vt:lpstr>Arial</vt:lpstr>
      <vt:lpstr>Calibri</vt:lpstr>
      <vt:lpstr>Gill Sans Nova</vt:lpstr>
      <vt:lpstr>Times New Roman</vt:lpstr>
      <vt:lpstr>Wingdings</vt:lpstr>
      <vt:lpstr>TropicVTI</vt:lpstr>
      <vt:lpstr>Procedura monitorowania warunków klimatycznych w aptece ogólnodostępnej</vt:lpstr>
      <vt:lpstr>Projekt z dnia 30 czerwca 2025 r zmieniające rozporządzenie w sprawie podstawowych warunków prowadzenia apteki </vt:lpstr>
      <vt:lpstr>Projekt z dnia 30 czerwca 2025 r zmieniające rozporządzenie w sprawie podstawowych warunków prowadzenia apteki </vt:lpstr>
      <vt:lpstr>Rozporządzenie w sprawie podstawowych warunków prowadzenia apteki 2022 </vt:lpstr>
      <vt:lpstr>Ustawa Prawo farmaceutyczne art. 88 ust.5 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Procedura monitorowania temperatury i wilgotności w aptece</vt:lpstr>
      <vt:lpstr>Postępowanie w przypadku otrzymania powiadomień alarmowych oraz istotnych odchyleń od warunkówprzechowywania  </vt:lpstr>
      <vt:lpstr>Procedura monitorowania temperatury i wilgotności w aptece </vt:lpstr>
      <vt:lpstr>Procedura monitorowania temperatury i wilgotności w aptece </vt:lpstr>
      <vt:lpstr>Procedura monitorowania temperatury i wilgotności w aptece </vt:lpstr>
      <vt:lpstr>Procedura monitorowania temperatury i wilgotności w aptece </vt:lpstr>
      <vt:lpstr>Procedura monitorowania temperatury i wilgotności w aptece </vt:lpstr>
      <vt:lpstr>Procedura monitorowania temperatury i wilgotności w aptece </vt:lpstr>
      <vt:lpstr>Procedura monitorowania temperatury i wilgotności w aptece </vt:lpstr>
      <vt:lpstr>Procedura monitorowania temperatury i wilgotności w aptece </vt:lpstr>
      <vt:lpstr>Procedura monitorowania temperatury i wilgotności w aptece </vt:lpstr>
      <vt:lpstr>Procedura monitorowania temperatury i wilgotności w aptece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Byliniak</dc:creator>
  <cp:lastModifiedBy>Marta Byliniak</cp:lastModifiedBy>
  <cp:revision>14</cp:revision>
  <dcterms:created xsi:type="dcterms:W3CDTF">2025-10-04T08:46:28Z</dcterms:created>
  <dcterms:modified xsi:type="dcterms:W3CDTF">2025-10-11T12:26:38Z</dcterms:modified>
</cp:coreProperties>
</file>