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6"/>
  </p:notesMasterIdLst>
  <p:sldIdLst>
    <p:sldId id="256" r:id="rId2"/>
    <p:sldId id="278" r:id="rId3"/>
    <p:sldId id="271" r:id="rId4"/>
    <p:sldId id="266" r:id="rId5"/>
    <p:sldId id="258" r:id="rId6"/>
    <p:sldId id="259" r:id="rId7"/>
    <p:sldId id="260" r:id="rId8"/>
    <p:sldId id="267" r:id="rId9"/>
    <p:sldId id="273" r:id="rId10"/>
    <p:sldId id="276" r:id="rId11"/>
    <p:sldId id="274" r:id="rId12"/>
    <p:sldId id="272" r:id="rId13"/>
    <p:sldId id="277" r:id="rId14"/>
    <p:sldId id="270" r:id="rId15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5" d="100"/>
          <a:sy n="85" d="100"/>
        </p:scale>
        <p:origin x="1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11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996FF-D57F-2673-83C8-C81DA2E54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1AF589-32C5-62B1-F070-1D9F23366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6CFD8C-242B-4F00-E441-19BFCDEF4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0AEBC-7380-4AC6-332B-E08BFFC5F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83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2FBFE-A787-AC9B-01C3-664528C78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9C6BE5-9766-C804-9788-EB5C33DD4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31B4B-F830-8F3D-8206-727D7C2C9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5C1A1-18BC-2E61-9A75-155A2B774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75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5F4B8-EAC0-ACF8-8E6D-ED76D4D4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5C536-D5D4-4639-8293-A21BB6548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1178A0-8169-3F1D-D039-8D91ED24A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EDCB3-7BC0-23A9-DF33-C74486097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78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E8574-E67F-6D28-2D83-51820E337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D3E55-1DC1-06B2-7DAD-A51E7B5B4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96C0A-E2FD-9829-0A6C-FB5AE8D32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3ABAA-3EA0-B4EA-4A05-5921BA128E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39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1B403-4177-BF4D-17B3-B61BF3C1B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9B7D59-2CEC-C143-C617-6E564BA4B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2ABA39-D258-499C-435F-64A28B2BD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D9E98-FA14-C8AB-B2F3-A66065BFEE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5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8C6DB-A527-D4EE-1C9D-229B53F47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6DB54-5783-B3A3-4E89-D2AC0B592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B7519-43B3-5033-F72D-1E8D3AADC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A37A6-C0A1-C7FF-4F69-87C73EB0F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514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334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772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9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555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126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603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232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02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970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633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756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03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pptex.dzielinski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 rotWithShape="1">
          <a:blip r:embed="rId3"/>
          <a:srcRect l="41916"/>
          <a:stretch/>
        </p:blipFill>
        <p:spPr>
          <a:xfrm>
            <a:off x="3861519" y="18349"/>
            <a:ext cx="5282481" cy="51251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46185" y="330591"/>
            <a:ext cx="384048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Apptex</a:t>
            </a:r>
            <a:endParaRPr lang="en-US" sz="36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8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Zarządzanie Apteką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365760" y="3383280"/>
            <a:ext cx="3840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l-PL" sz="16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Rozwiązujemy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Twoje problemy z planowaniem i 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obsługą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personelu</a:t>
            </a:r>
            <a:r>
              <a:rPr lang="pl-PL" sz="16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”</a:t>
            </a:r>
            <a:endParaRPr lang="en-US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56C0B-547F-B8F7-4182-1C7AB8831A2E}"/>
              </a:ext>
            </a:extLst>
          </p:cNvPr>
          <p:cNvSpPr txBox="1"/>
          <p:nvPr/>
        </p:nvSpPr>
        <p:spPr>
          <a:xfrm>
            <a:off x="365760" y="1976511"/>
            <a:ext cx="291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Aplikacja dostępna bez żadnych opłat!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6323F5-9739-60D5-55C5-BDB9FFE67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BA96AC4-2853-807A-B55D-82F6527CDB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6400" y="365760"/>
            <a:ext cx="3200400" cy="360045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C0A5B5D4-34CF-F499-C32F-BA5FEA2BFC99}"/>
              </a:ext>
            </a:extLst>
          </p:cNvPr>
          <p:cNvSpPr/>
          <p:nvPr/>
        </p:nvSpPr>
        <p:spPr>
          <a:xfrm>
            <a:off x="267286" y="262890"/>
            <a:ext cx="5409028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pl-PL" sz="2400" b="1" dirty="0">
                <a:solidFill>
                  <a:srgbClr val="155DFC"/>
                </a:solidFill>
                <a:latin typeface="Arial" pitchFamily="34" charset="0"/>
                <a:cs typeface="Arial" pitchFamily="34" charset="-120"/>
              </a:rPr>
              <a:t>Ile zaoszczędzisz korzystając z grafiku AI</a:t>
            </a:r>
            <a:endParaRPr lang="en-US" sz="2400" b="1" dirty="0">
              <a:solidFill>
                <a:srgbClr val="155DFC"/>
              </a:solidFill>
              <a:latin typeface="Arial" pitchFamily="34" charset="0"/>
              <a:cs typeface="Arial" pitchFamily="34" charset="-12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73227593-A7B1-F52F-E421-0D1CC914D333}"/>
              </a:ext>
            </a:extLst>
          </p:cNvPr>
          <p:cNvSpPr/>
          <p:nvPr/>
        </p:nvSpPr>
        <p:spPr>
          <a:xfrm>
            <a:off x="365759" y="1420836"/>
            <a:ext cx="4818185" cy="21265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buNone/>
            </a:pPr>
            <a:r>
              <a:rPr lang="pl-PL" sz="1600" dirty="0">
                <a:solidFill>
                  <a:schemeClr val="bg1"/>
                </a:solidFill>
              </a:rPr>
              <a:t>💡 </a:t>
            </a:r>
            <a:r>
              <a:rPr lang="pl-PL" sz="1600" b="1" dirty="0">
                <a:solidFill>
                  <a:schemeClr val="bg1"/>
                </a:solidFill>
              </a:rPr>
              <a:t>Zastosowanie automatycznego grafiku to realna oszczędność:</a:t>
            </a:r>
          </a:p>
          <a:p>
            <a:pPr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bg1"/>
                </a:solidFill>
              </a:rPr>
              <a:t>⏱️ 4–10 godzin miesięcznie mniej pracy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bg1"/>
                </a:solidFill>
              </a:rPr>
              <a:t>💵 3 840 – 9 600 PLN* oszczędności rocznie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bg1"/>
                </a:solidFill>
              </a:rPr>
              <a:t>📅 Pełna zgodność z przepisami, bez chaosu w Excelu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8C9C9-AE1A-6E12-27E8-CF7E567B7C67}"/>
              </a:ext>
            </a:extLst>
          </p:cNvPr>
          <p:cNvSpPr txBox="1"/>
          <p:nvPr/>
        </p:nvSpPr>
        <p:spPr>
          <a:xfrm>
            <a:off x="429064" y="4163158"/>
            <a:ext cx="4142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133"/>
              </a:spcAft>
            </a:pPr>
            <a:r>
              <a:rPr lang="pl-PL" sz="1200" i="1" dirty="0">
                <a:solidFill>
                  <a:schemeClr val="accent6"/>
                </a:solidFill>
              </a:rPr>
              <a:t>*Wyliczenia zostały przygotowane przy założeniu stawki godzinowej osoby odpowiedzialnej za tworzenie grafików na poziomie 80 PLN netto.</a:t>
            </a:r>
            <a:endParaRPr lang="pl-PL" sz="1200" i="1" dirty="0">
              <a:solidFill>
                <a:schemeClr val="accent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874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81A5CD-0503-0039-D2EB-38391CF6D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DD17174-5859-290A-D63A-1D920EE27356}"/>
              </a:ext>
            </a:extLst>
          </p:cNvPr>
          <p:cNvSpPr/>
          <p:nvPr/>
        </p:nvSpPr>
        <p:spPr>
          <a:xfrm>
            <a:off x="365760" y="365760"/>
            <a:ext cx="8229600" cy="548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400" b="1" dirty="0" err="1">
                <a:solidFill>
                  <a:srgbClr val="155DFC"/>
                </a:solidFill>
                <a:latin typeface="Arial"/>
                <a:cs typeface="Arial"/>
              </a:rPr>
              <a:t>Przepracowane</a:t>
            </a:r>
            <a:r>
              <a:rPr lang="en-US" sz="2400" b="1" dirty="0">
                <a:solidFill>
                  <a:srgbClr val="155DFC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155DFC"/>
                </a:solidFill>
                <a:latin typeface="Arial"/>
                <a:cs typeface="Arial"/>
              </a:rPr>
              <a:t>Godziny</a:t>
            </a: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B242738-4685-76ED-6164-12D23DE2EAFF}"/>
              </a:ext>
            </a:extLst>
          </p:cNvPr>
          <p:cNvSpPr/>
          <p:nvPr/>
        </p:nvSpPr>
        <p:spPr>
          <a:xfrm>
            <a:off x="344955" y="1005840"/>
            <a:ext cx="8412480" cy="3200400"/>
          </a:xfrm>
          <a:prstGeom prst="roundRect">
            <a:avLst>
              <a:gd name="adj" fmla="val 2857"/>
            </a:avLst>
          </a:prstGeom>
          <a:solidFill>
            <a:srgbClr val="F5F9FF"/>
          </a:solidFill>
          <a:ln w="12700">
            <a:solidFill>
              <a:srgbClr val="2B7F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86CB46F-BA94-E32D-274D-B0A4F3BCA5EE}"/>
              </a:ext>
            </a:extLst>
          </p:cNvPr>
          <p:cNvSpPr/>
          <p:nvPr/>
        </p:nvSpPr>
        <p:spPr>
          <a:xfrm>
            <a:off x="753872" y="1252728"/>
            <a:ext cx="731520" cy="731520"/>
          </a:xfrm>
          <a:prstGeom prst="ellipse">
            <a:avLst/>
          </a:prstGeom>
          <a:solidFill>
            <a:srgbClr val="155DFC"/>
          </a:solidFill>
          <a:ln w="12700">
            <a:solidFill>
              <a:srgbClr val="155DFC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9DD842FB-5E90-2284-A382-A920E2726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320" y="1408176"/>
            <a:ext cx="420624" cy="420624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C2D6A1EB-D432-C972-53A4-4A1947D36CD8}"/>
              </a:ext>
            </a:extLst>
          </p:cNvPr>
          <p:cNvSpPr/>
          <p:nvPr/>
        </p:nvSpPr>
        <p:spPr>
          <a:xfrm>
            <a:off x="1737360" y="1034288"/>
            <a:ext cx="6583680" cy="9499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buSzPct val="100000"/>
            </a:pPr>
            <a:r>
              <a:rPr lang="pl-PL" sz="1200" dirty="0">
                <a:solidFill>
                  <a:schemeClr val="bg1"/>
                </a:solidFill>
              </a:rPr>
              <a:t>Moduł automatycznego zliczania czasu pracy umożliwia precyzyjne monitorowanie liczby przepracowanych godzin przez każdego członka zespołu.</a:t>
            </a:r>
            <a:endParaRPr lang="en-US" sz="1200" dirty="0" err="1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0AD09CE-C2EA-3796-69D5-6F06AD8DC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651" y="1821222"/>
            <a:ext cx="5862635" cy="23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2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A79649-37DD-C76C-079A-28A828F81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93D8ACEE-644C-C20F-6272-0A7CDA71CBD1}"/>
              </a:ext>
            </a:extLst>
          </p:cNvPr>
          <p:cNvSpPr/>
          <p:nvPr/>
        </p:nvSpPr>
        <p:spPr>
          <a:xfrm>
            <a:off x="365760" y="365760"/>
            <a:ext cx="5486400" cy="9144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pl-PL" sz="3600" b="1" dirty="0">
                <a:solidFill>
                  <a:srgbClr val="155DFC"/>
                </a:solidFill>
                <a:latin typeface="Arial"/>
                <a:cs typeface="Arial"/>
              </a:rPr>
              <a:t>Co dalej?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A0B62E9F-A5D4-83C3-DC86-DD60177027E9}"/>
              </a:ext>
            </a:extLst>
          </p:cNvPr>
          <p:cNvSpPr/>
          <p:nvPr/>
        </p:nvSpPr>
        <p:spPr>
          <a:xfrm>
            <a:off x="365760" y="2926080"/>
            <a:ext cx="5101903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br>
              <a:rPr lang="pl-PL" sz="1800" dirty="0">
                <a:latin typeface="Arial" pitchFamily="34" charset="0"/>
                <a:ea typeface="Arial" pitchFamily="34" charset="-122"/>
                <a:cs typeface="Arial" pitchFamily="34" charset="-120"/>
              </a:rPr>
            </a:br>
            <a:endParaRPr lang="pl-PL" sz="1800" dirty="0">
              <a:latin typeface="Arial"/>
              <a:cs typeface="Arial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2266926-993F-F32C-2E8E-EAD4DE18BF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241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3D4AD27F-BF5F-6B3D-C6F7-039C207989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7765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19" name="Google Shape;4497;p90">
            <a:extLst>
              <a:ext uri="{FF2B5EF4-FFF2-40B4-BE49-F238E27FC236}">
                <a16:creationId xmlns:a16="http://schemas.microsoft.com/office/drawing/2014/main" id="{545CF625-46FE-B00B-6BF4-F53568B06460}"/>
              </a:ext>
            </a:extLst>
          </p:cNvPr>
          <p:cNvCxnSpPr>
            <a:cxnSpLocks/>
          </p:cNvCxnSpPr>
          <p:nvPr/>
        </p:nvCxnSpPr>
        <p:spPr>
          <a:xfrm>
            <a:off x="900775" y="1855204"/>
            <a:ext cx="7534351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4502;p90">
            <a:extLst>
              <a:ext uri="{FF2B5EF4-FFF2-40B4-BE49-F238E27FC236}">
                <a16:creationId xmlns:a16="http://schemas.microsoft.com/office/drawing/2014/main" id="{5B25A6FA-295F-9467-EF03-210FA57EF4E0}"/>
              </a:ext>
            </a:extLst>
          </p:cNvPr>
          <p:cNvSpPr txBox="1">
            <a:spLocks/>
          </p:cNvSpPr>
          <p:nvPr/>
        </p:nvSpPr>
        <p:spPr>
          <a:xfrm>
            <a:off x="900775" y="3079958"/>
            <a:ext cx="1503900" cy="48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1400">
                <a:solidFill>
                  <a:schemeClr val="bg1"/>
                </a:solidFill>
              </a:rPr>
              <a:t>Automatyczny Grafik AI stworzony z myślą o branży farmaceutycznej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22" name="Google Shape;4504;p90">
            <a:extLst>
              <a:ext uri="{FF2B5EF4-FFF2-40B4-BE49-F238E27FC236}">
                <a16:creationId xmlns:a16="http://schemas.microsoft.com/office/drawing/2014/main" id="{D4C1FE79-AD65-3919-3C78-191E53095095}"/>
              </a:ext>
            </a:extLst>
          </p:cNvPr>
          <p:cNvSpPr/>
          <p:nvPr/>
        </p:nvSpPr>
        <p:spPr>
          <a:xfrm>
            <a:off x="2730853" y="1661887"/>
            <a:ext cx="1647900" cy="3810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4506;p90">
            <a:extLst>
              <a:ext uri="{FF2B5EF4-FFF2-40B4-BE49-F238E27FC236}">
                <a16:creationId xmlns:a16="http://schemas.microsoft.com/office/drawing/2014/main" id="{DAF858A2-5A1A-A961-333E-F065759D9EBE}"/>
              </a:ext>
            </a:extLst>
          </p:cNvPr>
          <p:cNvSpPr txBox="1">
            <a:spLocks/>
          </p:cNvSpPr>
          <p:nvPr/>
        </p:nvSpPr>
        <p:spPr>
          <a:xfrm>
            <a:off x="2785049" y="3321908"/>
            <a:ext cx="1503900" cy="48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1200">
                <a:solidFill>
                  <a:schemeClr val="bg1"/>
                </a:solidFill>
              </a:rPr>
              <a:t>Nowoczesna aplikacja mobilna Apptex, stworzona z myślą o codziennej pracy personelu oraz potrzebach kadry zarządzającej.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4" name="Google Shape;4507;p90">
            <a:extLst>
              <a:ext uri="{FF2B5EF4-FFF2-40B4-BE49-F238E27FC236}">
                <a16:creationId xmlns:a16="http://schemas.microsoft.com/office/drawing/2014/main" id="{D8A5588D-F3BC-E56B-5B8D-4963E08394FF}"/>
              </a:ext>
            </a:extLst>
          </p:cNvPr>
          <p:cNvSpPr txBox="1">
            <a:spLocks/>
          </p:cNvSpPr>
          <p:nvPr/>
        </p:nvSpPr>
        <p:spPr>
          <a:xfrm>
            <a:off x="3047326" y="1738104"/>
            <a:ext cx="1025100" cy="23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50">
                <a:solidFill>
                  <a:schemeClr val="bg1"/>
                </a:solidFill>
              </a:rPr>
              <a:t>Aplikacja Mobilna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25" name="Google Shape;4508;p90">
            <a:extLst>
              <a:ext uri="{FF2B5EF4-FFF2-40B4-BE49-F238E27FC236}">
                <a16:creationId xmlns:a16="http://schemas.microsoft.com/office/drawing/2014/main" id="{4A86B34B-BC0B-FAC7-C8BB-86A86FCFF6FD}"/>
              </a:ext>
            </a:extLst>
          </p:cNvPr>
          <p:cNvSpPr/>
          <p:nvPr/>
        </p:nvSpPr>
        <p:spPr>
          <a:xfrm>
            <a:off x="4761576" y="1656470"/>
            <a:ext cx="1647900" cy="381000"/>
          </a:xfrm>
          <a:prstGeom prst="chevron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4510;p90">
            <a:extLst>
              <a:ext uri="{FF2B5EF4-FFF2-40B4-BE49-F238E27FC236}">
                <a16:creationId xmlns:a16="http://schemas.microsoft.com/office/drawing/2014/main" id="{604EACCF-F1D8-81D2-D424-DDF3F088A926}"/>
              </a:ext>
            </a:extLst>
          </p:cNvPr>
          <p:cNvSpPr txBox="1">
            <a:spLocks/>
          </p:cNvSpPr>
          <p:nvPr/>
        </p:nvSpPr>
        <p:spPr>
          <a:xfrm>
            <a:off x="4833576" y="3321023"/>
            <a:ext cx="1503900" cy="48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1200">
                <a:solidFill>
                  <a:schemeClr val="bg1"/>
                </a:solidFill>
              </a:rPr>
              <a:t>Funkcjonalność umożliwiająca szybkie wyszukiwanie dyżurantów oraz wystawianie ofert zatrudnienia na etat.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7" name="Google Shape;4511;p90">
            <a:extLst>
              <a:ext uri="{FF2B5EF4-FFF2-40B4-BE49-F238E27FC236}">
                <a16:creationId xmlns:a16="http://schemas.microsoft.com/office/drawing/2014/main" id="{4817B555-81DD-197E-58CB-1D5205EECA50}"/>
              </a:ext>
            </a:extLst>
          </p:cNvPr>
          <p:cNvSpPr txBox="1">
            <a:spLocks/>
          </p:cNvSpPr>
          <p:nvPr/>
        </p:nvSpPr>
        <p:spPr>
          <a:xfrm>
            <a:off x="5072976" y="1738104"/>
            <a:ext cx="1025100" cy="23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50">
                <a:solidFill>
                  <a:schemeClr val="bg1"/>
                </a:solidFill>
              </a:rPr>
              <a:t>Moduł Rekrutacyjny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28" name="Google Shape;4499;p90">
            <a:extLst>
              <a:ext uri="{FF2B5EF4-FFF2-40B4-BE49-F238E27FC236}">
                <a16:creationId xmlns:a16="http://schemas.microsoft.com/office/drawing/2014/main" id="{5C11B467-0E9B-5A44-3A15-30AF8B707E40}"/>
              </a:ext>
            </a:extLst>
          </p:cNvPr>
          <p:cNvSpPr/>
          <p:nvPr/>
        </p:nvSpPr>
        <p:spPr>
          <a:xfrm>
            <a:off x="6748753" y="1656470"/>
            <a:ext cx="1686373" cy="3810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4514;p90">
            <a:extLst>
              <a:ext uri="{FF2B5EF4-FFF2-40B4-BE49-F238E27FC236}">
                <a16:creationId xmlns:a16="http://schemas.microsoft.com/office/drawing/2014/main" id="{2A8E7837-E088-060D-464E-00A9E5ABA99B}"/>
              </a:ext>
            </a:extLst>
          </p:cNvPr>
          <p:cNvSpPr txBox="1">
            <a:spLocks/>
          </p:cNvSpPr>
          <p:nvPr/>
        </p:nvSpPr>
        <p:spPr>
          <a:xfrm>
            <a:off x="6988141" y="1752817"/>
            <a:ext cx="1265199" cy="23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solidFill>
                  <a:schemeClr val="bg1"/>
                </a:solidFill>
              </a:rPr>
              <a:t>Zaawansowane Raporty</a:t>
            </a:r>
          </a:p>
        </p:txBody>
      </p:sp>
      <p:grpSp>
        <p:nvGrpSpPr>
          <p:cNvPr id="30" name="Google Shape;6892;p111">
            <a:extLst>
              <a:ext uri="{FF2B5EF4-FFF2-40B4-BE49-F238E27FC236}">
                <a16:creationId xmlns:a16="http://schemas.microsoft.com/office/drawing/2014/main" id="{53CE5E6E-56A8-DE32-E355-52BA8AAF684B}"/>
              </a:ext>
            </a:extLst>
          </p:cNvPr>
          <p:cNvGrpSpPr/>
          <p:nvPr/>
        </p:nvGrpSpPr>
        <p:grpSpPr>
          <a:xfrm>
            <a:off x="3351926" y="2170431"/>
            <a:ext cx="370178" cy="483890"/>
            <a:chOff x="2109150" y="2961475"/>
            <a:chExt cx="299350" cy="439750"/>
          </a:xfrm>
        </p:grpSpPr>
        <p:sp>
          <p:nvSpPr>
            <p:cNvPr id="31" name="Google Shape;6893;p111">
              <a:extLst>
                <a:ext uri="{FF2B5EF4-FFF2-40B4-BE49-F238E27FC236}">
                  <a16:creationId xmlns:a16="http://schemas.microsoft.com/office/drawing/2014/main" id="{59138EC5-67A6-B262-9930-8FE8B1FEC868}"/>
                </a:ext>
              </a:extLst>
            </p:cNvPr>
            <p:cNvSpPr/>
            <p:nvPr/>
          </p:nvSpPr>
          <p:spPr>
            <a:xfrm>
              <a:off x="2118475" y="2970625"/>
              <a:ext cx="282625" cy="367775"/>
            </a:xfrm>
            <a:custGeom>
              <a:avLst/>
              <a:gdLst/>
              <a:ahLst/>
              <a:cxnLst/>
              <a:rect l="l" t="t" r="r" b="b"/>
              <a:pathLst>
                <a:path w="11305" h="14711" extrusionOk="0">
                  <a:moveTo>
                    <a:pt x="1035" y="1"/>
                  </a:moveTo>
                  <a:cubicBezTo>
                    <a:pt x="444" y="1"/>
                    <a:pt x="0" y="444"/>
                    <a:pt x="0" y="1036"/>
                  </a:cubicBezTo>
                  <a:lnTo>
                    <a:pt x="0" y="13676"/>
                  </a:lnTo>
                  <a:cubicBezTo>
                    <a:pt x="0" y="14267"/>
                    <a:pt x="444" y="14711"/>
                    <a:pt x="1035" y="14711"/>
                  </a:cubicBezTo>
                  <a:lnTo>
                    <a:pt x="10270" y="14711"/>
                  </a:lnTo>
                  <a:cubicBezTo>
                    <a:pt x="10790" y="14711"/>
                    <a:pt x="11305" y="14267"/>
                    <a:pt x="11305" y="13676"/>
                  </a:cubicBezTo>
                  <a:lnTo>
                    <a:pt x="11305" y="1036"/>
                  </a:lnTo>
                  <a:cubicBezTo>
                    <a:pt x="11305" y="444"/>
                    <a:pt x="10790" y="1"/>
                    <a:pt x="10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32" name="Google Shape;6894;p111">
              <a:extLst>
                <a:ext uri="{FF2B5EF4-FFF2-40B4-BE49-F238E27FC236}">
                  <a16:creationId xmlns:a16="http://schemas.microsoft.com/office/drawing/2014/main" id="{A9AE2FC8-29E5-397C-0460-E55EAAFE53CD}"/>
                </a:ext>
              </a:extLst>
            </p:cNvPr>
            <p:cNvSpPr/>
            <p:nvPr/>
          </p:nvSpPr>
          <p:spPr>
            <a:xfrm>
              <a:off x="2168275" y="3022375"/>
              <a:ext cx="181100" cy="158900"/>
            </a:xfrm>
            <a:custGeom>
              <a:avLst/>
              <a:gdLst/>
              <a:ahLst/>
              <a:cxnLst/>
              <a:rect l="l" t="t" r="r" b="b"/>
              <a:pathLst>
                <a:path w="7244" h="6356" extrusionOk="0">
                  <a:moveTo>
                    <a:pt x="1" y="0"/>
                  </a:moveTo>
                  <a:lnTo>
                    <a:pt x="1" y="6356"/>
                  </a:lnTo>
                  <a:lnTo>
                    <a:pt x="7243" y="6356"/>
                  </a:lnTo>
                  <a:lnTo>
                    <a:pt x="7243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33" name="Google Shape;6895;p111">
              <a:extLst>
                <a:ext uri="{FF2B5EF4-FFF2-40B4-BE49-F238E27FC236}">
                  <a16:creationId xmlns:a16="http://schemas.microsoft.com/office/drawing/2014/main" id="{7C9AD6FB-BBA7-936A-689F-B798B7F2DA9C}"/>
                </a:ext>
              </a:extLst>
            </p:cNvPr>
            <p:cNvSpPr/>
            <p:nvPr/>
          </p:nvSpPr>
          <p:spPr>
            <a:xfrm>
              <a:off x="2220000" y="3284725"/>
              <a:ext cx="77625" cy="107200"/>
            </a:xfrm>
            <a:custGeom>
              <a:avLst/>
              <a:gdLst/>
              <a:ahLst/>
              <a:cxnLst/>
              <a:rect l="l" t="t" r="r" b="b"/>
              <a:pathLst>
                <a:path w="3105" h="4288" extrusionOk="0">
                  <a:moveTo>
                    <a:pt x="1" y="1"/>
                  </a:moveTo>
                  <a:lnTo>
                    <a:pt x="1" y="4287"/>
                  </a:lnTo>
                  <a:lnTo>
                    <a:pt x="3105" y="4287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34" name="Google Shape;6896;p111">
              <a:extLst>
                <a:ext uri="{FF2B5EF4-FFF2-40B4-BE49-F238E27FC236}">
                  <a16:creationId xmlns:a16="http://schemas.microsoft.com/office/drawing/2014/main" id="{53F4E6D7-2121-A0FB-799C-41949F20E2C4}"/>
                </a:ext>
              </a:extLst>
            </p:cNvPr>
            <p:cNvSpPr/>
            <p:nvPr/>
          </p:nvSpPr>
          <p:spPr>
            <a:xfrm>
              <a:off x="2233025" y="3066700"/>
              <a:ext cx="51750" cy="77625"/>
            </a:xfrm>
            <a:custGeom>
              <a:avLst/>
              <a:gdLst/>
              <a:ahLst/>
              <a:cxnLst/>
              <a:rect l="l" t="t" r="r" b="b"/>
              <a:pathLst>
                <a:path w="2070" h="3105" extrusionOk="0">
                  <a:moveTo>
                    <a:pt x="1035" y="1"/>
                  </a:moveTo>
                  <a:cubicBezTo>
                    <a:pt x="367" y="1183"/>
                    <a:pt x="0" y="1704"/>
                    <a:pt x="0" y="2070"/>
                  </a:cubicBezTo>
                  <a:cubicBezTo>
                    <a:pt x="0" y="2661"/>
                    <a:pt x="444" y="3105"/>
                    <a:pt x="1035" y="3105"/>
                  </a:cubicBezTo>
                  <a:cubicBezTo>
                    <a:pt x="1626" y="3105"/>
                    <a:pt x="2070" y="2661"/>
                    <a:pt x="2070" y="2070"/>
                  </a:cubicBezTo>
                  <a:cubicBezTo>
                    <a:pt x="2070" y="1704"/>
                    <a:pt x="1626" y="1112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35" name="Google Shape;6897;p111">
              <a:extLst>
                <a:ext uri="{FF2B5EF4-FFF2-40B4-BE49-F238E27FC236}">
                  <a16:creationId xmlns:a16="http://schemas.microsoft.com/office/drawing/2014/main" id="{F9D1D872-4774-CA49-470A-72E84AC1C795}"/>
                </a:ext>
              </a:extLst>
            </p:cNvPr>
            <p:cNvSpPr/>
            <p:nvPr/>
          </p:nvSpPr>
          <p:spPr>
            <a:xfrm>
              <a:off x="2251500" y="3347550"/>
              <a:ext cx="16575" cy="16725"/>
            </a:xfrm>
            <a:custGeom>
              <a:avLst/>
              <a:gdLst/>
              <a:ahLst/>
              <a:cxnLst/>
              <a:rect l="l" t="t" r="r" b="b"/>
              <a:pathLst>
                <a:path w="663" h="66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521"/>
                    <a:pt x="148" y="668"/>
                    <a:pt x="296" y="668"/>
                  </a:cubicBezTo>
                  <a:cubicBezTo>
                    <a:pt x="515" y="668"/>
                    <a:pt x="662" y="521"/>
                    <a:pt x="662" y="296"/>
                  </a:cubicBezTo>
                  <a:cubicBezTo>
                    <a:pt x="662" y="148"/>
                    <a:pt x="515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36" name="Google Shape;6898;p111">
              <a:extLst>
                <a:ext uri="{FF2B5EF4-FFF2-40B4-BE49-F238E27FC236}">
                  <a16:creationId xmlns:a16="http://schemas.microsoft.com/office/drawing/2014/main" id="{2AF415CC-AFD3-7D9B-36CF-F1612FFD6E43}"/>
                </a:ext>
              </a:extLst>
            </p:cNvPr>
            <p:cNvSpPr/>
            <p:nvPr/>
          </p:nvSpPr>
          <p:spPr>
            <a:xfrm>
              <a:off x="2160875" y="3013200"/>
              <a:ext cx="197800" cy="177400"/>
            </a:xfrm>
            <a:custGeom>
              <a:avLst/>
              <a:gdLst/>
              <a:ahLst/>
              <a:cxnLst/>
              <a:rect l="l" t="t" r="r" b="b"/>
              <a:pathLst>
                <a:path w="7912" h="7096" extrusionOk="0">
                  <a:moveTo>
                    <a:pt x="7173" y="663"/>
                  </a:moveTo>
                  <a:lnTo>
                    <a:pt x="7173" y="6356"/>
                  </a:lnTo>
                  <a:lnTo>
                    <a:pt x="669" y="6356"/>
                  </a:lnTo>
                  <a:lnTo>
                    <a:pt x="669" y="663"/>
                  </a:lnTo>
                  <a:close/>
                  <a:moveTo>
                    <a:pt x="297" y="1"/>
                  </a:moveTo>
                  <a:cubicBezTo>
                    <a:pt x="149" y="1"/>
                    <a:pt x="1" y="148"/>
                    <a:pt x="1" y="367"/>
                  </a:cubicBezTo>
                  <a:lnTo>
                    <a:pt x="1" y="6723"/>
                  </a:lnTo>
                  <a:cubicBezTo>
                    <a:pt x="1" y="6948"/>
                    <a:pt x="149" y="7095"/>
                    <a:pt x="297" y="7095"/>
                  </a:cubicBezTo>
                  <a:lnTo>
                    <a:pt x="7539" y="7095"/>
                  </a:lnTo>
                  <a:cubicBezTo>
                    <a:pt x="7687" y="7095"/>
                    <a:pt x="7912" y="6948"/>
                    <a:pt x="7912" y="6723"/>
                  </a:cubicBezTo>
                  <a:lnTo>
                    <a:pt x="7912" y="367"/>
                  </a:lnTo>
                  <a:cubicBezTo>
                    <a:pt x="7912" y="148"/>
                    <a:pt x="7687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37" name="Google Shape;6899;p111">
              <a:extLst>
                <a:ext uri="{FF2B5EF4-FFF2-40B4-BE49-F238E27FC236}">
                  <a16:creationId xmlns:a16="http://schemas.microsoft.com/office/drawing/2014/main" id="{D66DC911-C2EA-E2B3-0F1D-AA8A76463F16}"/>
                </a:ext>
              </a:extLst>
            </p:cNvPr>
            <p:cNvSpPr/>
            <p:nvPr/>
          </p:nvSpPr>
          <p:spPr>
            <a:xfrm>
              <a:off x="2160875" y="3223825"/>
              <a:ext cx="42600" cy="18500"/>
            </a:xfrm>
            <a:custGeom>
              <a:avLst/>
              <a:gdLst/>
              <a:ahLst/>
              <a:cxnLst/>
              <a:rect l="l" t="t" r="r" b="b"/>
              <a:pathLst>
                <a:path w="1704" h="740" extrusionOk="0">
                  <a:moveTo>
                    <a:pt x="297" y="1"/>
                  </a:moveTo>
                  <a:cubicBezTo>
                    <a:pt x="149" y="1"/>
                    <a:pt x="1" y="149"/>
                    <a:pt x="1" y="367"/>
                  </a:cubicBezTo>
                  <a:cubicBezTo>
                    <a:pt x="1" y="515"/>
                    <a:pt x="149" y="740"/>
                    <a:pt x="297" y="740"/>
                  </a:cubicBezTo>
                  <a:lnTo>
                    <a:pt x="1331" y="740"/>
                  </a:lnTo>
                  <a:cubicBezTo>
                    <a:pt x="1556" y="740"/>
                    <a:pt x="1704" y="515"/>
                    <a:pt x="1704" y="367"/>
                  </a:cubicBezTo>
                  <a:cubicBezTo>
                    <a:pt x="1704" y="149"/>
                    <a:pt x="1556" y="1"/>
                    <a:pt x="1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38" name="Google Shape;6900;p111">
              <a:extLst>
                <a:ext uri="{FF2B5EF4-FFF2-40B4-BE49-F238E27FC236}">
                  <a16:creationId xmlns:a16="http://schemas.microsoft.com/office/drawing/2014/main" id="{E2B85954-0FFC-8E3D-BE73-4442C9D3AC3F}"/>
                </a:ext>
              </a:extLst>
            </p:cNvPr>
            <p:cNvSpPr/>
            <p:nvPr/>
          </p:nvSpPr>
          <p:spPr>
            <a:xfrm>
              <a:off x="2238475" y="3223825"/>
              <a:ext cx="42600" cy="18500"/>
            </a:xfrm>
            <a:custGeom>
              <a:avLst/>
              <a:gdLst/>
              <a:ahLst/>
              <a:cxnLst/>
              <a:rect l="l" t="t" r="r" b="b"/>
              <a:pathLst>
                <a:path w="1704" h="740" extrusionOk="0">
                  <a:moveTo>
                    <a:pt x="297" y="1"/>
                  </a:moveTo>
                  <a:cubicBezTo>
                    <a:pt x="149" y="1"/>
                    <a:pt x="1" y="149"/>
                    <a:pt x="1" y="367"/>
                  </a:cubicBezTo>
                  <a:cubicBezTo>
                    <a:pt x="1" y="515"/>
                    <a:pt x="149" y="740"/>
                    <a:pt x="297" y="740"/>
                  </a:cubicBezTo>
                  <a:lnTo>
                    <a:pt x="1331" y="740"/>
                  </a:lnTo>
                  <a:cubicBezTo>
                    <a:pt x="1556" y="740"/>
                    <a:pt x="1704" y="515"/>
                    <a:pt x="1704" y="367"/>
                  </a:cubicBezTo>
                  <a:cubicBezTo>
                    <a:pt x="1704" y="149"/>
                    <a:pt x="1556" y="1"/>
                    <a:pt x="1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39" name="Google Shape;6901;p111">
              <a:extLst>
                <a:ext uri="{FF2B5EF4-FFF2-40B4-BE49-F238E27FC236}">
                  <a16:creationId xmlns:a16="http://schemas.microsoft.com/office/drawing/2014/main" id="{228A6D65-EEDE-974E-4B9C-214FFAF7B096}"/>
                </a:ext>
              </a:extLst>
            </p:cNvPr>
            <p:cNvSpPr/>
            <p:nvPr/>
          </p:nvSpPr>
          <p:spPr>
            <a:xfrm>
              <a:off x="2314300" y="3223825"/>
              <a:ext cx="44375" cy="18500"/>
            </a:xfrm>
            <a:custGeom>
              <a:avLst/>
              <a:gdLst/>
              <a:ahLst/>
              <a:cxnLst/>
              <a:rect l="l" t="t" r="r" b="b"/>
              <a:pathLst>
                <a:path w="1775" h="740" extrusionOk="0">
                  <a:moveTo>
                    <a:pt x="368" y="1"/>
                  </a:moveTo>
                  <a:cubicBezTo>
                    <a:pt x="149" y="1"/>
                    <a:pt x="1" y="149"/>
                    <a:pt x="1" y="367"/>
                  </a:cubicBezTo>
                  <a:cubicBezTo>
                    <a:pt x="1" y="515"/>
                    <a:pt x="149" y="740"/>
                    <a:pt x="368" y="740"/>
                  </a:cubicBezTo>
                  <a:lnTo>
                    <a:pt x="1402" y="740"/>
                  </a:lnTo>
                  <a:cubicBezTo>
                    <a:pt x="1550" y="740"/>
                    <a:pt x="1775" y="515"/>
                    <a:pt x="1775" y="367"/>
                  </a:cubicBezTo>
                  <a:cubicBezTo>
                    <a:pt x="1775" y="149"/>
                    <a:pt x="1550" y="1"/>
                    <a:pt x="1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40" name="Google Shape;6902;p111">
              <a:extLst>
                <a:ext uri="{FF2B5EF4-FFF2-40B4-BE49-F238E27FC236}">
                  <a16:creationId xmlns:a16="http://schemas.microsoft.com/office/drawing/2014/main" id="{653FF2FC-D150-FA5B-A39A-C98D34A96FAF}"/>
                </a:ext>
              </a:extLst>
            </p:cNvPr>
            <p:cNvSpPr/>
            <p:nvPr/>
          </p:nvSpPr>
          <p:spPr>
            <a:xfrm>
              <a:off x="2109150" y="2961475"/>
              <a:ext cx="299350" cy="439750"/>
            </a:xfrm>
            <a:custGeom>
              <a:avLst/>
              <a:gdLst/>
              <a:ahLst/>
              <a:cxnLst/>
              <a:rect l="l" t="t" r="r" b="b"/>
              <a:pathLst>
                <a:path w="11974" h="17590" extrusionOk="0">
                  <a:moveTo>
                    <a:pt x="7172" y="13226"/>
                  </a:moveTo>
                  <a:lnTo>
                    <a:pt x="7172" y="16921"/>
                  </a:lnTo>
                  <a:lnTo>
                    <a:pt x="4807" y="16921"/>
                  </a:lnTo>
                  <a:lnTo>
                    <a:pt x="4807" y="13226"/>
                  </a:lnTo>
                  <a:close/>
                  <a:moveTo>
                    <a:pt x="1408" y="0"/>
                  </a:moveTo>
                  <a:cubicBezTo>
                    <a:pt x="592" y="0"/>
                    <a:pt x="1" y="663"/>
                    <a:pt x="1" y="1402"/>
                  </a:cubicBezTo>
                  <a:lnTo>
                    <a:pt x="1" y="14042"/>
                  </a:lnTo>
                  <a:cubicBezTo>
                    <a:pt x="1" y="14781"/>
                    <a:pt x="592" y="15443"/>
                    <a:pt x="1408" y="15443"/>
                  </a:cubicBezTo>
                  <a:lnTo>
                    <a:pt x="4139" y="15443"/>
                  </a:lnTo>
                  <a:lnTo>
                    <a:pt x="4139" y="17217"/>
                  </a:lnTo>
                  <a:cubicBezTo>
                    <a:pt x="4139" y="17442"/>
                    <a:pt x="4287" y="17590"/>
                    <a:pt x="4435" y="17590"/>
                  </a:cubicBezTo>
                  <a:lnTo>
                    <a:pt x="7539" y="17590"/>
                  </a:lnTo>
                  <a:cubicBezTo>
                    <a:pt x="7764" y="17590"/>
                    <a:pt x="7911" y="17442"/>
                    <a:pt x="7911" y="17217"/>
                  </a:cubicBezTo>
                  <a:lnTo>
                    <a:pt x="7911" y="15443"/>
                  </a:lnTo>
                  <a:lnTo>
                    <a:pt x="10643" y="15443"/>
                  </a:lnTo>
                  <a:cubicBezTo>
                    <a:pt x="11382" y="15443"/>
                    <a:pt x="11973" y="14781"/>
                    <a:pt x="11973" y="14042"/>
                  </a:cubicBezTo>
                  <a:lnTo>
                    <a:pt x="11973" y="1402"/>
                  </a:lnTo>
                  <a:cubicBezTo>
                    <a:pt x="11973" y="663"/>
                    <a:pt x="11382" y="0"/>
                    <a:pt x="10643" y="0"/>
                  </a:cubicBezTo>
                  <a:lnTo>
                    <a:pt x="7539" y="0"/>
                  </a:lnTo>
                  <a:cubicBezTo>
                    <a:pt x="7320" y="0"/>
                    <a:pt x="7172" y="148"/>
                    <a:pt x="7172" y="367"/>
                  </a:cubicBezTo>
                  <a:cubicBezTo>
                    <a:pt x="7172" y="515"/>
                    <a:pt x="7320" y="739"/>
                    <a:pt x="7539" y="739"/>
                  </a:cubicBezTo>
                  <a:lnTo>
                    <a:pt x="10643" y="739"/>
                  </a:lnTo>
                  <a:cubicBezTo>
                    <a:pt x="11015" y="739"/>
                    <a:pt x="11311" y="1035"/>
                    <a:pt x="11311" y="1402"/>
                  </a:cubicBezTo>
                  <a:lnTo>
                    <a:pt x="11311" y="14042"/>
                  </a:lnTo>
                  <a:cubicBezTo>
                    <a:pt x="11311" y="14409"/>
                    <a:pt x="11015" y="14704"/>
                    <a:pt x="10643" y="14704"/>
                  </a:cubicBezTo>
                  <a:lnTo>
                    <a:pt x="7911" y="14704"/>
                  </a:lnTo>
                  <a:lnTo>
                    <a:pt x="7911" y="13226"/>
                  </a:lnTo>
                  <a:lnTo>
                    <a:pt x="8574" y="13226"/>
                  </a:lnTo>
                  <a:cubicBezTo>
                    <a:pt x="8798" y="13226"/>
                    <a:pt x="8946" y="13078"/>
                    <a:pt x="8946" y="12931"/>
                  </a:cubicBezTo>
                  <a:cubicBezTo>
                    <a:pt x="8946" y="12712"/>
                    <a:pt x="8798" y="12564"/>
                    <a:pt x="8574" y="12564"/>
                  </a:cubicBezTo>
                  <a:lnTo>
                    <a:pt x="3400" y="12564"/>
                  </a:lnTo>
                  <a:cubicBezTo>
                    <a:pt x="3252" y="12564"/>
                    <a:pt x="3105" y="12712"/>
                    <a:pt x="3105" y="12931"/>
                  </a:cubicBezTo>
                  <a:cubicBezTo>
                    <a:pt x="3105" y="13078"/>
                    <a:pt x="3252" y="13226"/>
                    <a:pt x="3400" y="13226"/>
                  </a:cubicBezTo>
                  <a:lnTo>
                    <a:pt x="4139" y="13226"/>
                  </a:lnTo>
                  <a:lnTo>
                    <a:pt x="4139" y="14704"/>
                  </a:lnTo>
                  <a:lnTo>
                    <a:pt x="1408" y="14704"/>
                  </a:lnTo>
                  <a:cubicBezTo>
                    <a:pt x="964" y="14704"/>
                    <a:pt x="669" y="14409"/>
                    <a:pt x="669" y="14042"/>
                  </a:cubicBezTo>
                  <a:lnTo>
                    <a:pt x="669" y="1402"/>
                  </a:lnTo>
                  <a:cubicBezTo>
                    <a:pt x="669" y="1035"/>
                    <a:pt x="964" y="739"/>
                    <a:pt x="1408" y="739"/>
                  </a:cubicBezTo>
                  <a:lnTo>
                    <a:pt x="4435" y="739"/>
                  </a:lnTo>
                  <a:cubicBezTo>
                    <a:pt x="4660" y="739"/>
                    <a:pt x="4807" y="515"/>
                    <a:pt x="4807" y="367"/>
                  </a:cubicBezTo>
                  <a:cubicBezTo>
                    <a:pt x="4807" y="148"/>
                    <a:pt x="4660" y="0"/>
                    <a:pt x="4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41" name="Google Shape;6903;p111">
              <a:extLst>
                <a:ext uri="{FF2B5EF4-FFF2-40B4-BE49-F238E27FC236}">
                  <a16:creationId xmlns:a16="http://schemas.microsoft.com/office/drawing/2014/main" id="{EF41ABD9-2BDD-A4E0-9733-59008A34ACA1}"/>
                </a:ext>
              </a:extLst>
            </p:cNvPr>
            <p:cNvSpPr/>
            <p:nvPr/>
          </p:nvSpPr>
          <p:spPr>
            <a:xfrm>
              <a:off x="2225625" y="3059325"/>
              <a:ext cx="68325" cy="94325"/>
            </a:xfrm>
            <a:custGeom>
              <a:avLst/>
              <a:gdLst/>
              <a:ahLst/>
              <a:cxnLst/>
              <a:rect l="l" t="t" r="r" b="b"/>
              <a:pathLst>
                <a:path w="2733" h="3773" extrusionOk="0">
                  <a:moveTo>
                    <a:pt x="1331" y="1035"/>
                  </a:moveTo>
                  <a:cubicBezTo>
                    <a:pt x="1550" y="1407"/>
                    <a:pt x="1993" y="2146"/>
                    <a:pt x="1993" y="2365"/>
                  </a:cubicBezTo>
                  <a:cubicBezTo>
                    <a:pt x="1993" y="2738"/>
                    <a:pt x="1697" y="3033"/>
                    <a:pt x="1331" y="3033"/>
                  </a:cubicBezTo>
                  <a:cubicBezTo>
                    <a:pt x="958" y="3033"/>
                    <a:pt x="663" y="2738"/>
                    <a:pt x="663" y="2365"/>
                  </a:cubicBezTo>
                  <a:cubicBezTo>
                    <a:pt x="663" y="2146"/>
                    <a:pt x="1106" y="1331"/>
                    <a:pt x="1331" y="1035"/>
                  </a:cubicBezTo>
                  <a:close/>
                  <a:moveTo>
                    <a:pt x="1331" y="0"/>
                  </a:moveTo>
                  <a:cubicBezTo>
                    <a:pt x="1183" y="0"/>
                    <a:pt x="1106" y="77"/>
                    <a:pt x="1035" y="148"/>
                  </a:cubicBezTo>
                  <a:cubicBezTo>
                    <a:pt x="367" y="1331"/>
                    <a:pt x="1" y="1922"/>
                    <a:pt x="1" y="2365"/>
                  </a:cubicBezTo>
                  <a:cubicBezTo>
                    <a:pt x="1" y="3104"/>
                    <a:pt x="592" y="3772"/>
                    <a:pt x="1331" y="3772"/>
                  </a:cubicBezTo>
                  <a:cubicBezTo>
                    <a:pt x="2070" y="3772"/>
                    <a:pt x="2732" y="3104"/>
                    <a:pt x="2732" y="2365"/>
                  </a:cubicBezTo>
                  <a:cubicBezTo>
                    <a:pt x="2732" y="1922"/>
                    <a:pt x="2289" y="1331"/>
                    <a:pt x="1626" y="148"/>
                  </a:cubicBezTo>
                  <a:cubicBezTo>
                    <a:pt x="1550" y="77"/>
                    <a:pt x="1479" y="0"/>
                    <a:pt x="1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42" name="Google Shape;6904;p111">
              <a:extLst>
                <a:ext uri="{FF2B5EF4-FFF2-40B4-BE49-F238E27FC236}">
                  <a16:creationId xmlns:a16="http://schemas.microsoft.com/office/drawing/2014/main" id="{B277775A-72A4-A67C-244A-5366280A8BE9}"/>
                </a:ext>
              </a:extLst>
            </p:cNvPr>
            <p:cNvSpPr/>
            <p:nvPr/>
          </p:nvSpPr>
          <p:spPr>
            <a:xfrm>
              <a:off x="2251500" y="2961475"/>
              <a:ext cx="16575" cy="18500"/>
            </a:xfrm>
            <a:custGeom>
              <a:avLst/>
              <a:gdLst/>
              <a:ahLst/>
              <a:cxnLst/>
              <a:rect l="l" t="t" r="r" b="b"/>
              <a:pathLst>
                <a:path w="663" h="740" extrusionOk="0">
                  <a:moveTo>
                    <a:pt x="296" y="0"/>
                  </a:moveTo>
                  <a:cubicBezTo>
                    <a:pt x="148" y="0"/>
                    <a:pt x="0" y="148"/>
                    <a:pt x="0" y="367"/>
                  </a:cubicBezTo>
                  <a:cubicBezTo>
                    <a:pt x="0" y="515"/>
                    <a:pt x="148" y="739"/>
                    <a:pt x="296" y="739"/>
                  </a:cubicBezTo>
                  <a:cubicBezTo>
                    <a:pt x="515" y="739"/>
                    <a:pt x="662" y="515"/>
                    <a:pt x="662" y="367"/>
                  </a:cubicBezTo>
                  <a:cubicBezTo>
                    <a:pt x="662" y="148"/>
                    <a:pt x="515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oogle Shape;6838;p111">
            <a:extLst>
              <a:ext uri="{FF2B5EF4-FFF2-40B4-BE49-F238E27FC236}">
                <a16:creationId xmlns:a16="http://schemas.microsoft.com/office/drawing/2014/main" id="{85C05049-9590-CC8C-E6D2-2EE2699A7FE8}"/>
              </a:ext>
            </a:extLst>
          </p:cNvPr>
          <p:cNvGrpSpPr/>
          <p:nvPr/>
        </p:nvGrpSpPr>
        <p:grpSpPr>
          <a:xfrm>
            <a:off x="1489391" y="2141786"/>
            <a:ext cx="411985" cy="440218"/>
            <a:chOff x="4434700" y="1847225"/>
            <a:chExt cx="439775" cy="439750"/>
          </a:xfrm>
        </p:grpSpPr>
        <p:sp>
          <p:nvSpPr>
            <p:cNvPr id="44" name="Google Shape;6839;p111">
              <a:extLst>
                <a:ext uri="{FF2B5EF4-FFF2-40B4-BE49-F238E27FC236}">
                  <a16:creationId xmlns:a16="http://schemas.microsoft.com/office/drawing/2014/main" id="{755FF82F-6335-FBA4-500C-3E645BA9C514}"/>
                </a:ext>
              </a:extLst>
            </p:cNvPr>
            <p:cNvSpPr/>
            <p:nvPr/>
          </p:nvSpPr>
          <p:spPr>
            <a:xfrm>
              <a:off x="4444025" y="1856375"/>
              <a:ext cx="421275" cy="347375"/>
            </a:xfrm>
            <a:custGeom>
              <a:avLst/>
              <a:gdLst/>
              <a:ahLst/>
              <a:cxnLst/>
              <a:rect l="l" t="t" r="r" b="b"/>
              <a:pathLst>
                <a:path w="16851" h="13895" extrusionOk="0">
                  <a:moveTo>
                    <a:pt x="663" y="1"/>
                  </a:moveTo>
                  <a:cubicBezTo>
                    <a:pt x="296" y="1"/>
                    <a:pt x="0" y="297"/>
                    <a:pt x="0" y="669"/>
                  </a:cubicBezTo>
                  <a:lnTo>
                    <a:pt x="0" y="13233"/>
                  </a:lnTo>
                  <a:cubicBezTo>
                    <a:pt x="0" y="13599"/>
                    <a:pt x="296" y="13895"/>
                    <a:pt x="663" y="13895"/>
                  </a:cubicBezTo>
                  <a:lnTo>
                    <a:pt x="16182" y="13895"/>
                  </a:lnTo>
                  <a:cubicBezTo>
                    <a:pt x="16555" y="13895"/>
                    <a:pt x="16851" y="13599"/>
                    <a:pt x="16851" y="13233"/>
                  </a:cubicBezTo>
                  <a:lnTo>
                    <a:pt x="16851" y="669"/>
                  </a:lnTo>
                  <a:cubicBezTo>
                    <a:pt x="16851" y="297"/>
                    <a:pt x="16555" y="1"/>
                    <a:pt x="16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45" name="Google Shape;6840;p111">
              <a:extLst>
                <a:ext uri="{FF2B5EF4-FFF2-40B4-BE49-F238E27FC236}">
                  <a16:creationId xmlns:a16="http://schemas.microsoft.com/office/drawing/2014/main" id="{25D6D3A5-985A-F9D6-2D26-CB003B57687B}"/>
                </a:ext>
              </a:extLst>
            </p:cNvPr>
            <p:cNvSpPr/>
            <p:nvPr/>
          </p:nvSpPr>
          <p:spPr>
            <a:xfrm>
              <a:off x="4477275" y="1889650"/>
              <a:ext cx="352850" cy="229125"/>
            </a:xfrm>
            <a:custGeom>
              <a:avLst/>
              <a:gdLst/>
              <a:ahLst/>
              <a:cxnLst/>
              <a:rect l="l" t="t" r="r" b="b"/>
              <a:pathLst>
                <a:path w="14114" h="9165" extrusionOk="0">
                  <a:moveTo>
                    <a:pt x="1" y="0"/>
                  </a:moveTo>
                  <a:lnTo>
                    <a:pt x="1" y="9164"/>
                  </a:lnTo>
                  <a:lnTo>
                    <a:pt x="14113" y="9164"/>
                  </a:lnTo>
                  <a:lnTo>
                    <a:pt x="14113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46" name="Google Shape;6841;p111">
              <a:extLst>
                <a:ext uri="{FF2B5EF4-FFF2-40B4-BE49-F238E27FC236}">
                  <a16:creationId xmlns:a16="http://schemas.microsoft.com/office/drawing/2014/main" id="{1E676D6A-9627-FCE8-35B9-A6E2995721FF}"/>
                </a:ext>
              </a:extLst>
            </p:cNvPr>
            <p:cNvSpPr/>
            <p:nvPr/>
          </p:nvSpPr>
          <p:spPr>
            <a:xfrm>
              <a:off x="4602925" y="2203725"/>
              <a:ext cx="103475" cy="73950"/>
            </a:xfrm>
            <a:custGeom>
              <a:avLst/>
              <a:gdLst/>
              <a:ahLst/>
              <a:cxnLst/>
              <a:rect l="l" t="t" r="r" b="b"/>
              <a:pathLst>
                <a:path w="4139" h="2958" extrusionOk="0">
                  <a:moveTo>
                    <a:pt x="1035" y="1"/>
                  </a:moveTo>
                  <a:lnTo>
                    <a:pt x="0" y="2957"/>
                  </a:lnTo>
                  <a:lnTo>
                    <a:pt x="4139" y="2957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47" name="Google Shape;6842;p111">
              <a:extLst>
                <a:ext uri="{FF2B5EF4-FFF2-40B4-BE49-F238E27FC236}">
                  <a16:creationId xmlns:a16="http://schemas.microsoft.com/office/drawing/2014/main" id="{8E451079-6D1A-7A62-2827-AB075A43B441}"/>
                </a:ext>
              </a:extLst>
            </p:cNvPr>
            <p:cNvSpPr/>
            <p:nvPr/>
          </p:nvSpPr>
          <p:spPr>
            <a:xfrm>
              <a:off x="4469900" y="1882250"/>
              <a:ext cx="369525" cy="243900"/>
            </a:xfrm>
            <a:custGeom>
              <a:avLst/>
              <a:gdLst/>
              <a:ahLst/>
              <a:cxnLst/>
              <a:rect l="l" t="t" r="r" b="b"/>
              <a:pathLst>
                <a:path w="14781" h="9756" extrusionOk="0">
                  <a:moveTo>
                    <a:pt x="14113" y="669"/>
                  </a:moveTo>
                  <a:lnTo>
                    <a:pt x="14113" y="4955"/>
                  </a:lnTo>
                  <a:lnTo>
                    <a:pt x="10199" y="4955"/>
                  </a:lnTo>
                  <a:cubicBezTo>
                    <a:pt x="10051" y="4955"/>
                    <a:pt x="9974" y="5026"/>
                    <a:pt x="9903" y="5174"/>
                  </a:cubicBezTo>
                  <a:lnTo>
                    <a:pt x="9016" y="6581"/>
                  </a:lnTo>
                  <a:lnTo>
                    <a:pt x="7686" y="3181"/>
                  </a:lnTo>
                  <a:cubicBezTo>
                    <a:pt x="7609" y="3034"/>
                    <a:pt x="7538" y="2957"/>
                    <a:pt x="7390" y="2957"/>
                  </a:cubicBezTo>
                  <a:cubicBezTo>
                    <a:pt x="7243" y="2957"/>
                    <a:pt x="7095" y="3034"/>
                    <a:pt x="7018" y="3181"/>
                  </a:cubicBezTo>
                  <a:lnTo>
                    <a:pt x="5765" y="6504"/>
                  </a:lnTo>
                  <a:lnTo>
                    <a:pt x="5096" y="5174"/>
                  </a:lnTo>
                  <a:cubicBezTo>
                    <a:pt x="5026" y="5026"/>
                    <a:pt x="4949" y="4955"/>
                    <a:pt x="4801" y="4955"/>
                  </a:cubicBezTo>
                  <a:lnTo>
                    <a:pt x="662" y="4955"/>
                  </a:lnTo>
                  <a:lnTo>
                    <a:pt x="662" y="669"/>
                  </a:lnTo>
                  <a:close/>
                  <a:moveTo>
                    <a:pt x="7390" y="4216"/>
                  </a:moveTo>
                  <a:lnTo>
                    <a:pt x="8573" y="7539"/>
                  </a:lnTo>
                  <a:cubicBezTo>
                    <a:pt x="8644" y="7616"/>
                    <a:pt x="8721" y="7687"/>
                    <a:pt x="8869" y="7763"/>
                  </a:cubicBezTo>
                  <a:cubicBezTo>
                    <a:pt x="9016" y="7763"/>
                    <a:pt x="9164" y="7687"/>
                    <a:pt x="9235" y="7539"/>
                  </a:cubicBezTo>
                  <a:lnTo>
                    <a:pt x="10418" y="5694"/>
                  </a:lnTo>
                  <a:lnTo>
                    <a:pt x="14113" y="5694"/>
                  </a:lnTo>
                  <a:lnTo>
                    <a:pt x="14113" y="9094"/>
                  </a:lnTo>
                  <a:lnTo>
                    <a:pt x="662" y="9094"/>
                  </a:lnTo>
                  <a:lnTo>
                    <a:pt x="662" y="5694"/>
                  </a:lnTo>
                  <a:lnTo>
                    <a:pt x="4582" y="5694"/>
                  </a:lnTo>
                  <a:lnTo>
                    <a:pt x="5540" y="7539"/>
                  </a:lnTo>
                  <a:cubicBezTo>
                    <a:pt x="5617" y="7687"/>
                    <a:pt x="5688" y="7763"/>
                    <a:pt x="5836" y="7763"/>
                  </a:cubicBezTo>
                  <a:cubicBezTo>
                    <a:pt x="5983" y="7687"/>
                    <a:pt x="6131" y="7616"/>
                    <a:pt x="6131" y="7539"/>
                  </a:cubicBezTo>
                  <a:lnTo>
                    <a:pt x="7390" y="4216"/>
                  </a:lnTo>
                  <a:close/>
                  <a:moveTo>
                    <a:pt x="296" y="1"/>
                  </a:moveTo>
                  <a:cubicBezTo>
                    <a:pt x="148" y="1"/>
                    <a:pt x="0" y="148"/>
                    <a:pt x="0" y="296"/>
                  </a:cubicBezTo>
                  <a:lnTo>
                    <a:pt x="0" y="9460"/>
                  </a:lnTo>
                  <a:cubicBezTo>
                    <a:pt x="0" y="9608"/>
                    <a:pt x="148" y="9756"/>
                    <a:pt x="296" y="9756"/>
                  </a:cubicBezTo>
                  <a:lnTo>
                    <a:pt x="14408" y="9756"/>
                  </a:lnTo>
                  <a:cubicBezTo>
                    <a:pt x="14633" y="9756"/>
                    <a:pt x="14781" y="9608"/>
                    <a:pt x="14781" y="9460"/>
                  </a:cubicBezTo>
                  <a:lnTo>
                    <a:pt x="14781" y="296"/>
                  </a:lnTo>
                  <a:cubicBezTo>
                    <a:pt x="14781" y="148"/>
                    <a:pt x="14633" y="1"/>
                    <a:pt x="144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48" name="Google Shape;6843;p111">
              <a:extLst>
                <a:ext uri="{FF2B5EF4-FFF2-40B4-BE49-F238E27FC236}">
                  <a16:creationId xmlns:a16="http://schemas.microsoft.com/office/drawing/2014/main" id="{34E6A5A5-7D0C-47A2-83D0-490B89D99CD1}"/>
                </a:ext>
              </a:extLst>
            </p:cNvPr>
            <p:cNvSpPr/>
            <p:nvPr/>
          </p:nvSpPr>
          <p:spPr>
            <a:xfrm>
              <a:off x="4486450" y="2152000"/>
              <a:ext cx="42575" cy="18500"/>
            </a:xfrm>
            <a:custGeom>
              <a:avLst/>
              <a:gdLst/>
              <a:ahLst/>
              <a:cxnLst/>
              <a:rect l="l" t="t" r="r" b="b"/>
              <a:pathLst>
                <a:path w="1703" h="740" extrusionOk="0">
                  <a:moveTo>
                    <a:pt x="296" y="1"/>
                  </a:moveTo>
                  <a:cubicBezTo>
                    <a:pt x="148" y="1"/>
                    <a:pt x="0" y="148"/>
                    <a:pt x="0" y="373"/>
                  </a:cubicBezTo>
                  <a:cubicBezTo>
                    <a:pt x="0" y="592"/>
                    <a:pt x="148" y="740"/>
                    <a:pt x="296" y="740"/>
                  </a:cubicBezTo>
                  <a:lnTo>
                    <a:pt x="1330" y="740"/>
                  </a:lnTo>
                  <a:cubicBezTo>
                    <a:pt x="1555" y="740"/>
                    <a:pt x="1703" y="592"/>
                    <a:pt x="1703" y="373"/>
                  </a:cubicBezTo>
                  <a:cubicBezTo>
                    <a:pt x="1703" y="148"/>
                    <a:pt x="1555" y="1"/>
                    <a:pt x="1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49" name="Google Shape;6844;p111">
              <a:extLst>
                <a:ext uri="{FF2B5EF4-FFF2-40B4-BE49-F238E27FC236}">
                  <a16:creationId xmlns:a16="http://schemas.microsoft.com/office/drawing/2014/main" id="{491804DC-41D3-876F-A918-D46A24474480}"/>
                </a:ext>
              </a:extLst>
            </p:cNvPr>
            <p:cNvSpPr/>
            <p:nvPr/>
          </p:nvSpPr>
          <p:spPr>
            <a:xfrm>
              <a:off x="4564050" y="2152000"/>
              <a:ext cx="42575" cy="18500"/>
            </a:xfrm>
            <a:custGeom>
              <a:avLst/>
              <a:gdLst/>
              <a:ahLst/>
              <a:cxnLst/>
              <a:rect l="l" t="t" r="r" b="b"/>
              <a:pathLst>
                <a:path w="1703" h="740" extrusionOk="0">
                  <a:moveTo>
                    <a:pt x="296" y="1"/>
                  </a:moveTo>
                  <a:cubicBezTo>
                    <a:pt x="148" y="1"/>
                    <a:pt x="0" y="148"/>
                    <a:pt x="0" y="373"/>
                  </a:cubicBezTo>
                  <a:cubicBezTo>
                    <a:pt x="0" y="592"/>
                    <a:pt x="148" y="740"/>
                    <a:pt x="296" y="740"/>
                  </a:cubicBezTo>
                  <a:lnTo>
                    <a:pt x="1330" y="740"/>
                  </a:lnTo>
                  <a:cubicBezTo>
                    <a:pt x="1555" y="740"/>
                    <a:pt x="1703" y="592"/>
                    <a:pt x="1703" y="373"/>
                  </a:cubicBezTo>
                  <a:cubicBezTo>
                    <a:pt x="1703" y="148"/>
                    <a:pt x="1555" y="1"/>
                    <a:pt x="1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50" name="Google Shape;6845;p111">
              <a:extLst>
                <a:ext uri="{FF2B5EF4-FFF2-40B4-BE49-F238E27FC236}">
                  <a16:creationId xmlns:a16="http://schemas.microsoft.com/office/drawing/2014/main" id="{017FF721-AD4B-79AE-74AF-B8AF17FAF1BD}"/>
                </a:ext>
              </a:extLst>
            </p:cNvPr>
            <p:cNvSpPr/>
            <p:nvPr/>
          </p:nvSpPr>
          <p:spPr>
            <a:xfrm>
              <a:off x="4748800" y="2152000"/>
              <a:ext cx="73925" cy="18500"/>
            </a:xfrm>
            <a:custGeom>
              <a:avLst/>
              <a:gdLst/>
              <a:ahLst/>
              <a:cxnLst/>
              <a:rect l="l" t="t" r="r" b="b"/>
              <a:pathLst>
                <a:path w="2957" h="740" extrusionOk="0">
                  <a:moveTo>
                    <a:pt x="296" y="1"/>
                  </a:moveTo>
                  <a:cubicBezTo>
                    <a:pt x="148" y="1"/>
                    <a:pt x="1" y="148"/>
                    <a:pt x="1" y="373"/>
                  </a:cubicBezTo>
                  <a:cubicBezTo>
                    <a:pt x="1" y="592"/>
                    <a:pt x="148" y="740"/>
                    <a:pt x="296" y="740"/>
                  </a:cubicBezTo>
                  <a:lnTo>
                    <a:pt x="2590" y="740"/>
                  </a:lnTo>
                  <a:cubicBezTo>
                    <a:pt x="2809" y="740"/>
                    <a:pt x="2957" y="592"/>
                    <a:pt x="2957" y="373"/>
                  </a:cubicBezTo>
                  <a:cubicBezTo>
                    <a:pt x="2957" y="148"/>
                    <a:pt x="2809" y="1"/>
                    <a:pt x="2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51" name="Google Shape;6846;p111">
              <a:extLst>
                <a:ext uri="{FF2B5EF4-FFF2-40B4-BE49-F238E27FC236}">
                  <a16:creationId xmlns:a16="http://schemas.microsoft.com/office/drawing/2014/main" id="{72F941A4-B6D9-CE3C-31FA-6DC266811B04}"/>
                </a:ext>
              </a:extLst>
            </p:cNvPr>
            <p:cNvSpPr/>
            <p:nvPr/>
          </p:nvSpPr>
          <p:spPr>
            <a:xfrm>
              <a:off x="4645325" y="1847225"/>
              <a:ext cx="16750" cy="16575"/>
            </a:xfrm>
            <a:custGeom>
              <a:avLst/>
              <a:gdLst/>
              <a:ahLst/>
              <a:cxnLst/>
              <a:rect l="l" t="t" r="r" b="b"/>
              <a:pathLst>
                <a:path w="670" h="663" extrusionOk="0">
                  <a:moveTo>
                    <a:pt x="373" y="0"/>
                  </a:moveTo>
                  <a:cubicBezTo>
                    <a:pt x="149" y="0"/>
                    <a:pt x="1" y="148"/>
                    <a:pt x="1" y="367"/>
                  </a:cubicBezTo>
                  <a:cubicBezTo>
                    <a:pt x="1" y="515"/>
                    <a:pt x="149" y="663"/>
                    <a:pt x="373" y="663"/>
                  </a:cubicBezTo>
                  <a:cubicBezTo>
                    <a:pt x="521" y="663"/>
                    <a:pt x="669" y="515"/>
                    <a:pt x="669" y="367"/>
                  </a:cubicBezTo>
                  <a:cubicBezTo>
                    <a:pt x="669" y="148"/>
                    <a:pt x="521" y="0"/>
                    <a:pt x="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52" name="Google Shape;6847;p111">
              <a:extLst>
                <a:ext uri="{FF2B5EF4-FFF2-40B4-BE49-F238E27FC236}">
                  <a16:creationId xmlns:a16="http://schemas.microsoft.com/office/drawing/2014/main" id="{CC9A430D-3035-EC55-60FE-EE5F03940A22}"/>
                </a:ext>
              </a:extLst>
            </p:cNvPr>
            <p:cNvSpPr/>
            <p:nvPr/>
          </p:nvSpPr>
          <p:spPr>
            <a:xfrm>
              <a:off x="4434700" y="1847225"/>
              <a:ext cx="439775" cy="439750"/>
            </a:xfrm>
            <a:custGeom>
              <a:avLst/>
              <a:gdLst/>
              <a:ahLst/>
              <a:cxnLst/>
              <a:rect l="l" t="t" r="r" b="b"/>
              <a:pathLst>
                <a:path w="17591" h="17590" extrusionOk="0">
                  <a:moveTo>
                    <a:pt x="9538" y="14633"/>
                  </a:moveTo>
                  <a:lnTo>
                    <a:pt x="10347" y="16851"/>
                  </a:lnTo>
                  <a:lnTo>
                    <a:pt x="7173" y="16851"/>
                  </a:lnTo>
                  <a:lnTo>
                    <a:pt x="7983" y="14633"/>
                  </a:lnTo>
                  <a:close/>
                  <a:moveTo>
                    <a:pt x="1036" y="0"/>
                  </a:moveTo>
                  <a:cubicBezTo>
                    <a:pt x="444" y="0"/>
                    <a:pt x="1" y="444"/>
                    <a:pt x="1" y="1035"/>
                  </a:cubicBezTo>
                  <a:lnTo>
                    <a:pt x="1" y="13599"/>
                  </a:lnTo>
                  <a:cubicBezTo>
                    <a:pt x="1" y="14190"/>
                    <a:pt x="444" y="14633"/>
                    <a:pt x="1036" y="14633"/>
                  </a:cubicBezTo>
                  <a:lnTo>
                    <a:pt x="7244" y="14633"/>
                  </a:lnTo>
                  <a:lnTo>
                    <a:pt x="6504" y="16851"/>
                  </a:lnTo>
                  <a:lnTo>
                    <a:pt x="4660" y="16851"/>
                  </a:lnTo>
                  <a:cubicBezTo>
                    <a:pt x="4512" y="16851"/>
                    <a:pt x="4287" y="17069"/>
                    <a:pt x="4287" y="17217"/>
                  </a:cubicBezTo>
                  <a:cubicBezTo>
                    <a:pt x="4287" y="17442"/>
                    <a:pt x="4512" y="17590"/>
                    <a:pt x="4660" y="17590"/>
                  </a:cubicBezTo>
                  <a:lnTo>
                    <a:pt x="12860" y="17590"/>
                  </a:lnTo>
                  <a:cubicBezTo>
                    <a:pt x="13085" y="17590"/>
                    <a:pt x="13233" y="17442"/>
                    <a:pt x="13233" y="17217"/>
                  </a:cubicBezTo>
                  <a:cubicBezTo>
                    <a:pt x="13233" y="17069"/>
                    <a:pt x="13085" y="16851"/>
                    <a:pt x="12860" y="16851"/>
                  </a:cubicBezTo>
                  <a:lnTo>
                    <a:pt x="11087" y="16851"/>
                  </a:lnTo>
                  <a:lnTo>
                    <a:pt x="10277" y="14633"/>
                  </a:lnTo>
                  <a:lnTo>
                    <a:pt x="16555" y="14633"/>
                  </a:lnTo>
                  <a:cubicBezTo>
                    <a:pt x="17076" y="14633"/>
                    <a:pt x="17590" y="14190"/>
                    <a:pt x="17590" y="13599"/>
                  </a:cubicBezTo>
                  <a:lnTo>
                    <a:pt x="17590" y="1035"/>
                  </a:lnTo>
                  <a:cubicBezTo>
                    <a:pt x="17590" y="444"/>
                    <a:pt x="17076" y="0"/>
                    <a:pt x="16555" y="0"/>
                  </a:cubicBezTo>
                  <a:lnTo>
                    <a:pt x="10347" y="0"/>
                  </a:lnTo>
                  <a:cubicBezTo>
                    <a:pt x="10129" y="0"/>
                    <a:pt x="9981" y="148"/>
                    <a:pt x="9981" y="367"/>
                  </a:cubicBezTo>
                  <a:cubicBezTo>
                    <a:pt x="9981" y="515"/>
                    <a:pt x="10129" y="663"/>
                    <a:pt x="10347" y="663"/>
                  </a:cubicBezTo>
                  <a:lnTo>
                    <a:pt x="16555" y="663"/>
                  </a:lnTo>
                  <a:cubicBezTo>
                    <a:pt x="16703" y="663"/>
                    <a:pt x="16851" y="810"/>
                    <a:pt x="16851" y="1035"/>
                  </a:cubicBezTo>
                  <a:lnTo>
                    <a:pt x="16851" y="13599"/>
                  </a:lnTo>
                  <a:cubicBezTo>
                    <a:pt x="16851" y="13747"/>
                    <a:pt x="16703" y="13965"/>
                    <a:pt x="16555" y="13965"/>
                  </a:cubicBezTo>
                  <a:lnTo>
                    <a:pt x="1036" y="13965"/>
                  </a:lnTo>
                  <a:cubicBezTo>
                    <a:pt x="817" y="13965"/>
                    <a:pt x="669" y="13747"/>
                    <a:pt x="669" y="13599"/>
                  </a:cubicBezTo>
                  <a:lnTo>
                    <a:pt x="669" y="1035"/>
                  </a:lnTo>
                  <a:cubicBezTo>
                    <a:pt x="669" y="810"/>
                    <a:pt x="817" y="663"/>
                    <a:pt x="1036" y="663"/>
                  </a:cubicBezTo>
                  <a:lnTo>
                    <a:pt x="7244" y="663"/>
                  </a:lnTo>
                  <a:cubicBezTo>
                    <a:pt x="7391" y="663"/>
                    <a:pt x="7616" y="515"/>
                    <a:pt x="7616" y="367"/>
                  </a:cubicBezTo>
                  <a:cubicBezTo>
                    <a:pt x="7616" y="148"/>
                    <a:pt x="7391" y="0"/>
                    <a:pt x="7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oogle Shape;6955;p111">
            <a:extLst>
              <a:ext uri="{FF2B5EF4-FFF2-40B4-BE49-F238E27FC236}">
                <a16:creationId xmlns:a16="http://schemas.microsoft.com/office/drawing/2014/main" id="{E757C466-E8D5-B3A4-878A-921F7B5D3EFE}"/>
              </a:ext>
            </a:extLst>
          </p:cNvPr>
          <p:cNvGrpSpPr/>
          <p:nvPr/>
        </p:nvGrpSpPr>
        <p:grpSpPr>
          <a:xfrm>
            <a:off x="5340268" y="2168598"/>
            <a:ext cx="579968" cy="446565"/>
            <a:chOff x="6212300" y="1848175"/>
            <a:chExt cx="439750" cy="437825"/>
          </a:xfrm>
        </p:grpSpPr>
        <p:sp>
          <p:nvSpPr>
            <p:cNvPr id="54" name="Google Shape;6956;p111">
              <a:extLst>
                <a:ext uri="{FF2B5EF4-FFF2-40B4-BE49-F238E27FC236}">
                  <a16:creationId xmlns:a16="http://schemas.microsoft.com/office/drawing/2014/main" id="{7D954309-6C0A-FBCB-5949-5509094A937F}"/>
                </a:ext>
              </a:extLst>
            </p:cNvPr>
            <p:cNvSpPr/>
            <p:nvPr/>
          </p:nvSpPr>
          <p:spPr>
            <a:xfrm>
              <a:off x="6221450" y="1881425"/>
              <a:ext cx="256925" cy="397175"/>
            </a:xfrm>
            <a:custGeom>
              <a:avLst/>
              <a:gdLst/>
              <a:ahLst/>
              <a:cxnLst/>
              <a:rect l="l" t="t" r="r" b="b"/>
              <a:pathLst>
                <a:path w="10277" h="15887" extrusionOk="0">
                  <a:moveTo>
                    <a:pt x="669" y="0"/>
                  </a:moveTo>
                  <a:cubicBezTo>
                    <a:pt x="296" y="0"/>
                    <a:pt x="1" y="296"/>
                    <a:pt x="1" y="739"/>
                  </a:cubicBezTo>
                  <a:lnTo>
                    <a:pt x="1" y="15148"/>
                  </a:lnTo>
                  <a:cubicBezTo>
                    <a:pt x="1" y="15520"/>
                    <a:pt x="296" y="15887"/>
                    <a:pt x="669" y="15887"/>
                  </a:cubicBezTo>
                  <a:lnTo>
                    <a:pt x="9608" y="15887"/>
                  </a:lnTo>
                  <a:cubicBezTo>
                    <a:pt x="9981" y="15887"/>
                    <a:pt x="10276" y="15520"/>
                    <a:pt x="10276" y="15148"/>
                  </a:cubicBezTo>
                  <a:lnTo>
                    <a:pt x="10276" y="739"/>
                  </a:lnTo>
                  <a:cubicBezTo>
                    <a:pt x="10276" y="296"/>
                    <a:pt x="9981" y="0"/>
                    <a:pt x="9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55" name="Google Shape;6957;p111">
              <a:extLst>
                <a:ext uri="{FF2B5EF4-FFF2-40B4-BE49-F238E27FC236}">
                  <a16:creationId xmlns:a16="http://schemas.microsoft.com/office/drawing/2014/main" id="{BA0D510B-F164-A9EE-EB5F-532E46691C9C}"/>
                </a:ext>
              </a:extLst>
            </p:cNvPr>
            <p:cNvSpPr/>
            <p:nvPr/>
          </p:nvSpPr>
          <p:spPr>
            <a:xfrm>
              <a:off x="6590975" y="2169650"/>
              <a:ext cx="51775" cy="51750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" y="0"/>
                  </a:moveTo>
                  <a:lnTo>
                    <a:pt x="1" y="2070"/>
                  </a:lnTo>
                  <a:lnTo>
                    <a:pt x="1408" y="2070"/>
                  </a:lnTo>
                  <a:cubicBezTo>
                    <a:pt x="1774" y="2070"/>
                    <a:pt x="2070" y="1774"/>
                    <a:pt x="2070" y="1402"/>
                  </a:cubicBezTo>
                  <a:lnTo>
                    <a:pt x="2070" y="663"/>
                  </a:lnTo>
                  <a:cubicBezTo>
                    <a:pt x="2070" y="296"/>
                    <a:pt x="1774" y="0"/>
                    <a:pt x="1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56" name="Google Shape;6958;p111">
              <a:extLst>
                <a:ext uri="{FF2B5EF4-FFF2-40B4-BE49-F238E27FC236}">
                  <a16:creationId xmlns:a16="http://schemas.microsoft.com/office/drawing/2014/main" id="{73495386-1194-82F6-CEF8-474009150083}"/>
                </a:ext>
              </a:extLst>
            </p:cNvPr>
            <p:cNvSpPr/>
            <p:nvPr/>
          </p:nvSpPr>
          <p:spPr>
            <a:xfrm>
              <a:off x="6374875" y="2169650"/>
              <a:ext cx="216125" cy="51750"/>
            </a:xfrm>
            <a:custGeom>
              <a:avLst/>
              <a:gdLst/>
              <a:ahLst/>
              <a:cxnLst/>
              <a:rect l="l" t="t" r="r" b="b"/>
              <a:pathLst>
                <a:path w="8645" h="2070" extrusionOk="0">
                  <a:moveTo>
                    <a:pt x="2514" y="0"/>
                  </a:moveTo>
                  <a:cubicBezTo>
                    <a:pt x="1550" y="0"/>
                    <a:pt x="663" y="367"/>
                    <a:pt x="1" y="1035"/>
                  </a:cubicBezTo>
                  <a:cubicBezTo>
                    <a:pt x="663" y="1697"/>
                    <a:pt x="1550" y="2070"/>
                    <a:pt x="2514" y="2070"/>
                  </a:cubicBezTo>
                  <a:lnTo>
                    <a:pt x="8645" y="2070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57" name="Google Shape;6959;p111">
              <a:extLst>
                <a:ext uri="{FF2B5EF4-FFF2-40B4-BE49-F238E27FC236}">
                  <a16:creationId xmlns:a16="http://schemas.microsoft.com/office/drawing/2014/main" id="{FC196623-370E-0C8E-BF92-616C4E28C90D}"/>
                </a:ext>
              </a:extLst>
            </p:cNvPr>
            <p:cNvSpPr/>
            <p:nvPr/>
          </p:nvSpPr>
          <p:spPr>
            <a:xfrm>
              <a:off x="6280575" y="1855550"/>
              <a:ext cx="138675" cy="77625"/>
            </a:xfrm>
            <a:custGeom>
              <a:avLst/>
              <a:gdLst/>
              <a:ahLst/>
              <a:cxnLst/>
              <a:rect l="l" t="t" r="r" b="b"/>
              <a:pathLst>
                <a:path w="5547" h="3105" extrusionOk="0">
                  <a:moveTo>
                    <a:pt x="2809" y="1"/>
                  </a:moveTo>
                  <a:cubicBezTo>
                    <a:pt x="2218" y="1"/>
                    <a:pt x="1774" y="515"/>
                    <a:pt x="1774" y="1035"/>
                  </a:cubicBezTo>
                  <a:lnTo>
                    <a:pt x="1" y="1035"/>
                  </a:lnTo>
                  <a:lnTo>
                    <a:pt x="1" y="2437"/>
                  </a:lnTo>
                  <a:cubicBezTo>
                    <a:pt x="1" y="2809"/>
                    <a:pt x="373" y="3105"/>
                    <a:pt x="740" y="3105"/>
                  </a:cubicBezTo>
                  <a:lnTo>
                    <a:pt x="4808" y="3105"/>
                  </a:lnTo>
                  <a:cubicBezTo>
                    <a:pt x="5251" y="3105"/>
                    <a:pt x="5547" y="2809"/>
                    <a:pt x="5547" y="2437"/>
                  </a:cubicBezTo>
                  <a:lnTo>
                    <a:pt x="5547" y="1035"/>
                  </a:lnTo>
                  <a:lnTo>
                    <a:pt x="3773" y="1035"/>
                  </a:lnTo>
                  <a:cubicBezTo>
                    <a:pt x="3773" y="515"/>
                    <a:pt x="3329" y="1"/>
                    <a:pt x="2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58" name="Google Shape;6960;p111">
              <a:extLst>
                <a:ext uri="{FF2B5EF4-FFF2-40B4-BE49-F238E27FC236}">
                  <a16:creationId xmlns:a16="http://schemas.microsoft.com/office/drawing/2014/main" id="{6E03B527-4692-A1C6-9288-EBF4CBB780CE}"/>
                </a:ext>
              </a:extLst>
            </p:cNvPr>
            <p:cNvSpPr/>
            <p:nvPr/>
          </p:nvSpPr>
          <p:spPr>
            <a:xfrm>
              <a:off x="6264025" y="2007050"/>
              <a:ext cx="171775" cy="16600"/>
            </a:xfrm>
            <a:custGeom>
              <a:avLst/>
              <a:gdLst/>
              <a:ahLst/>
              <a:cxnLst/>
              <a:rect l="l" t="t" r="r" b="b"/>
              <a:pathLst>
                <a:path w="6871" h="664" extrusionOk="0">
                  <a:moveTo>
                    <a:pt x="367" y="1"/>
                  </a:moveTo>
                  <a:cubicBezTo>
                    <a:pt x="148" y="1"/>
                    <a:pt x="1" y="149"/>
                    <a:pt x="1" y="367"/>
                  </a:cubicBezTo>
                  <a:cubicBezTo>
                    <a:pt x="1" y="515"/>
                    <a:pt x="148" y="663"/>
                    <a:pt x="367" y="663"/>
                  </a:cubicBezTo>
                  <a:lnTo>
                    <a:pt x="6504" y="663"/>
                  </a:lnTo>
                  <a:cubicBezTo>
                    <a:pt x="6723" y="663"/>
                    <a:pt x="6871" y="515"/>
                    <a:pt x="6871" y="367"/>
                  </a:cubicBezTo>
                  <a:cubicBezTo>
                    <a:pt x="6871" y="149"/>
                    <a:pt x="6723" y="1"/>
                    <a:pt x="65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59" name="Google Shape;6961;p111">
              <a:extLst>
                <a:ext uri="{FF2B5EF4-FFF2-40B4-BE49-F238E27FC236}">
                  <a16:creationId xmlns:a16="http://schemas.microsoft.com/office/drawing/2014/main" id="{05908928-7F75-C345-5EC8-065DEDA0898A}"/>
                </a:ext>
              </a:extLst>
            </p:cNvPr>
            <p:cNvSpPr/>
            <p:nvPr/>
          </p:nvSpPr>
          <p:spPr>
            <a:xfrm>
              <a:off x="6264025" y="2058800"/>
              <a:ext cx="171775" cy="16575"/>
            </a:xfrm>
            <a:custGeom>
              <a:avLst/>
              <a:gdLst/>
              <a:ahLst/>
              <a:cxnLst/>
              <a:rect l="l" t="t" r="r" b="b"/>
              <a:pathLst>
                <a:path w="6871" h="663" extrusionOk="0">
                  <a:moveTo>
                    <a:pt x="367" y="0"/>
                  </a:moveTo>
                  <a:cubicBezTo>
                    <a:pt x="148" y="0"/>
                    <a:pt x="1" y="148"/>
                    <a:pt x="1" y="296"/>
                  </a:cubicBezTo>
                  <a:cubicBezTo>
                    <a:pt x="1" y="515"/>
                    <a:pt x="148" y="662"/>
                    <a:pt x="367" y="662"/>
                  </a:cubicBezTo>
                  <a:lnTo>
                    <a:pt x="6504" y="662"/>
                  </a:lnTo>
                  <a:cubicBezTo>
                    <a:pt x="6723" y="662"/>
                    <a:pt x="6871" y="515"/>
                    <a:pt x="6871" y="296"/>
                  </a:cubicBezTo>
                  <a:cubicBezTo>
                    <a:pt x="6871" y="148"/>
                    <a:pt x="6723" y="0"/>
                    <a:pt x="6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60" name="Google Shape;6962;p111">
              <a:extLst>
                <a:ext uri="{FF2B5EF4-FFF2-40B4-BE49-F238E27FC236}">
                  <a16:creationId xmlns:a16="http://schemas.microsoft.com/office/drawing/2014/main" id="{CA53DD71-067F-448E-215A-027E97215FE4}"/>
                </a:ext>
              </a:extLst>
            </p:cNvPr>
            <p:cNvSpPr/>
            <p:nvPr/>
          </p:nvSpPr>
          <p:spPr>
            <a:xfrm>
              <a:off x="6264025" y="2110525"/>
              <a:ext cx="171775" cy="16575"/>
            </a:xfrm>
            <a:custGeom>
              <a:avLst/>
              <a:gdLst/>
              <a:ahLst/>
              <a:cxnLst/>
              <a:rect l="l" t="t" r="r" b="b"/>
              <a:pathLst>
                <a:path w="6871" h="663" extrusionOk="0">
                  <a:moveTo>
                    <a:pt x="367" y="1"/>
                  </a:moveTo>
                  <a:cubicBezTo>
                    <a:pt x="148" y="1"/>
                    <a:pt x="1" y="148"/>
                    <a:pt x="1" y="296"/>
                  </a:cubicBezTo>
                  <a:cubicBezTo>
                    <a:pt x="1" y="515"/>
                    <a:pt x="148" y="663"/>
                    <a:pt x="367" y="663"/>
                  </a:cubicBezTo>
                  <a:lnTo>
                    <a:pt x="6504" y="663"/>
                  </a:lnTo>
                  <a:cubicBezTo>
                    <a:pt x="6723" y="663"/>
                    <a:pt x="6871" y="515"/>
                    <a:pt x="6871" y="296"/>
                  </a:cubicBezTo>
                  <a:cubicBezTo>
                    <a:pt x="6871" y="148"/>
                    <a:pt x="6723" y="1"/>
                    <a:pt x="65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61" name="Google Shape;6963;p111">
              <a:extLst>
                <a:ext uri="{FF2B5EF4-FFF2-40B4-BE49-F238E27FC236}">
                  <a16:creationId xmlns:a16="http://schemas.microsoft.com/office/drawing/2014/main" id="{0A964AC0-49A3-5E92-A5CC-8C41612C60F0}"/>
                </a:ext>
              </a:extLst>
            </p:cNvPr>
            <p:cNvSpPr/>
            <p:nvPr/>
          </p:nvSpPr>
          <p:spPr>
            <a:xfrm>
              <a:off x="6264025" y="2162250"/>
              <a:ext cx="68325" cy="68325"/>
            </a:xfrm>
            <a:custGeom>
              <a:avLst/>
              <a:gdLst/>
              <a:ahLst/>
              <a:cxnLst/>
              <a:rect l="l" t="t" r="r" b="b"/>
              <a:pathLst>
                <a:path w="2733" h="2733" extrusionOk="0">
                  <a:moveTo>
                    <a:pt x="1402" y="1"/>
                  </a:moveTo>
                  <a:cubicBezTo>
                    <a:pt x="1183" y="1"/>
                    <a:pt x="1035" y="149"/>
                    <a:pt x="1035" y="296"/>
                  </a:cubicBezTo>
                  <a:lnTo>
                    <a:pt x="1035" y="959"/>
                  </a:lnTo>
                  <a:lnTo>
                    <a:pt x="367" y="959"/>
                  </a:lnTo>
                  <a:cubicBezTo>
                    <a:pt x="148" y="959"/>
                    <a:pt x="1" y="1183"/>
                    <a:pt x="1" y="1331"/>
                  </a:cubicBezTo>
                  <a:cubicBezTo>
                    <a:pt x="1" y="1550"/>
                    <a:pt x="148" y="1698"/>
                    <a:pt x="367" y="1698"/>
                  </a:cubicBezTo>
                  <a:lnTo>
                    <a:pt x="1035" y="1698"/>
                  </a:lnTo>
                  <a:lnTo>
                    <a:pt x="1035" y="2366"/>
                  </a:lnTo>
                  <a:cubicBezTo>
                    <a:pt x="1035" y="2585"/>
                    <a:pt x="1183" y="2732"/>
                    <a:pt x="1402" y="2732"/>
                  </a:cubicBezTo>
                  <a:cubicBezTo>
                    <a:pt x="1550" y="2732"/>
                    <a:pt x="1697" y="2585"/>
                    <a:pt x="1697" y="2366"/>
                  </a:cubicBezTo>
                  <a:lnTo>
                    <a:pt x="1697" y="1698"/>
                  </a:lnTo>
                  <a:lnTo>
                    <a:pt x="2436" y="1698"/>
                  </a:lnTo>
                  <a:cubicBezTo>
                    <a:pt x="2584" y="1698"/>
                    <a:pt x="2732" y="1550"/>
                    <a:pt x="2732" y="1331"/>
                  </a:cubicBezTo>
                  <a:cubicBezTo>
                    <a:pt x="2732" y="1183"/>
                    <a:pt x="2584" y="959"/>
                    <a:pt x="2436" y="959"/>
                  </a:cubicBezTo>
                  <a:lnTo>
                    <a:pt x="1697" y="959"/>
                  </a:lnTo>
                  <a:lnTo>
                    <a:pt x="1697" y="296"/>
                  </a:lnTo>
                  <a:cubicBezTo>
                    <a:pt x="1697" y="149"/>
                    <a:pt x="1550" y="1"/>
                    <a:pt x="1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62" name="Google Shape;6964;p111">
              <a:extLst>
                <a:ext uri="{FF2B5EF4-FFF2-40B4-BE49-F238E27FC236}">
                  <a16:creationId xmlns:a16="http://schemas.microsoft.com/office/drawing/2014/main" id="{E0776C14-85B3-1085-3477-A7626B36EC42}"/>
                </a:ext>
              </a:extLst>
            </p:cNvPr>
            <p:cNvSpPr/>
            <p:nvPr/>
          </p:nvSpPr>
          <p:spPr>
            <a:xfrm>
              <a:off x="6212300" y="1848175"/>
              <a:ext cx="439750" cy="437825"/>
            </a:xfrm>
            <a:custGeom>
              <a:avLst/>
              <a:gdLst/>
              <a:ahLst/>
              <a:cxnLst/>
              <a:rect l="l" t="t" r="r" b="b"/>
              <a:pathLst>
                <a:path w="17590" h="17513" extrusionOk="0">
                  <a:moveTo>
                    <a:pt x="5540" y="662"/>
                  </a:moveTo>
                  <a:cubicBezTo>
                    <a:pt x="5913" y="662"/>
                    <a:pt x="6208" y="958"/>
                    <a:pt x="6208" y="1330"/>
                  </a:cubicBezTo>
                  <a:cubicBezTo>
                    <a:pt x="6208" y="1549"/>
                    <a:pt x="6356" y="1697"/>
                    <a:pt x="6504" y="1697"/>
                  </a:cubicBezTo>
                  <a:lnTo>
                    <a:pt x="7905" y="1697"/>
                  </a:lnTo>
                  <a:lnTo>
                    <a:pt x="7905" y="2732"/>
                  </a:lnTo>
                  <a:cubicBezTo>
                    <a:pt x="7905" y="2879"/>
                    <a:pt x="7757" y="3027"/>
                    <a:pt x="7539" y="3027"/>
                  </a:cubicBezTo>
                  <a:lnTo>
                    <a:pt x="3471" y="3027"/>
                  </a:lnTo>
                  <a:cubicBezTo>
                    <a:pt x="3252" y="3027"/>
                    <a:pt x="3104" y="2879"/>
                    <a:pt x="3104" y="2732"/>
                  </a:cubicBezTo>
                  <a:lnTo>
                    <a:pt x="3104" y="1697"/>
                  </a:lnTo>
                  <a:lnTo>
                    <a:pt x="4505" y="1697"/>
                  </a:lnTo>
                  <a:cubicBezTo>
                    <a:pt x="4653" y="1697"/>
                    <a:pt x="4801" y="1549"/>
                    <a:pt x="4801" y="1330"/>
                  </a:cubicBezTo>
                  <a:cubicBezTo>
                    <a:pt x="4801" y="958"/>
                    <a:pt x="5097" y="662"/>
                    <a:pt x="5540" y="662"/>
                  </a:cubicBezTo>
                  <a:close/>
                  <a:moveTo>
                    <a:pt x="14852" y="13226"/>
                  </a:moveTo>
                  <a:lnTo>
                    <a:pt x="14852" y="14556"/>
                  </a:lnTo>
                  <a:lnTo>
                    <a:pt x="9017" y="14556"/>
                  </a:lnTo>
                  <a:cubicBezTo>
                    <a:pt x="8278" y="14556"/>
                    <a:pt x="7609" y="14338"/>
                    <a:pt x="7018" y="13894"/>
                  </a:cubicBezTo>
                  <a:cubicBezTo>
                    <a:pt x="7609" y="13451"/>
                    <a:pt x="8278" y="13226"/>
                    <a:pt x="9017" y="13226"/>
                  </a:cubicBezTo>
                  <a:close/>
                  <a:moveTo>
                    <a:pt x="16555" y="13226"/>
                  </a:moveTo>
                  <a:cubicBezTo>
                    <a:pt x="16774" y="13226"/>
                    <a:pt x="16921" y="13374"/>
                    <a:pt x="16921" y="13522"/>
                  </a:cubicBezTo>
                  <a:lnTo>
                    <a:pt x="16921" y="14261"/>
                  </a:lnTo>
                  <a:cubicBezTo>
                    <a:pt x="16921" y="14408"/>
                    <a:pt x="16774" y="14556"/>
                    <a:pt x="16555" y="14556"/>
                  </a:cubicBezTo>
                  <a:lnTo>
                    <a:pt x="15520" y="14556"/>
                  </a:lnTo>
                  <a:lnTo>
                    <a:pt x="15520" y="13226"/>
                  </a:lnTo>
                  <a:close/>
                  <a:moveTo>
                    <a:pt x="5540" y="0"/>
                  </a:moveTo>
                  <a:cubicBezTo>
                    <a:pt x="4878" y="0"/>
                    <a:pt x="4358" y="444"/>
                    <a:pt x="4210" y="1035"/>
                  </a:cubicBezTo>
                  <a:lnTo>
                    <a:pt x="1035" y="1035"/>
                  </a:lnTo>
                  <a:cubicBezTo>
                    <a:pt x="515" y="1035"/>
                    <a:pt x="0" y="1478"/>
                    <a:pt x="0" y="2069"/>
                  </a:cubicBezTo>
                  <a:lnTo>
                    <a:pt x="0" y="16478"/>
                  </a:lnTo>
                  <a:cubicBezTo>
                    <a:pt x="0" y="17069"/>
                    <a:pt x="515" y="17512"/>
                    <a:pt x="1035" y="17512"/>
                  </a:cubicBezTo>
                  <a:lnTo>
                    <a:pt x="4287" y="17512"/>
                  </a:lnTo>
                  <a:cubicBezTo>
                    <a:pt x="4505" y="17512"/>
                    <a:pt x="4653" y="17365"/>
                    <a:pt x="4653" y="17217"/>
                  </a:cubicBezTo>
                  <a:cubicBezTo>
                    <a:pt x="4653" y="16998"/>
                    <a:pt x="4505" y="16850"/>
                    <a:pt x="4287" y="16850"/>
                  </a:cubicBezTo>
                  <a:lnTo>
                    <a:pt x="1035" y="16850"/>
                  </a:lnTo>
                  <a:cubicBezTo>
                    <a:pt x="887" y="16850"/>
                    <a:pt x="739" y="16702"/>
                    <a:pt x="739" y="16478"/>
                  </a:cubicBezTo>
                  <a:lnTo>
                    <a:pt x="739" y="2069"/>
                  </a:lnTo>
                  <a:cubicBezTo>
                    <a:pt x="739" y="1845"/>
                    <a:pt x="887" y="1697"/>
                    <a:pt x="1035" y="1697"/>
                  </a:cubicBezTo>
                  <a:lnTo>
                    <a:pt x="2436" y="1697"/>
                  </a:lnTo>
                  <a:lnTo>
                    <a:pt x="2436" y="2732"/>
                  </a:lnTo>
                  <a:cubicBezTo>
                    <a:pt x="2436" y="3252"/>
                    <a:pt x="2880" y="3766"/>
                    <a:pt x="3471" y="3766"/>
                  </a:cubicBezTo>
                  <a:lnTo>
                    <a:pt x="7539" y="3766"/>
                  </a:lnTo>
                  <a:cubicBezTo>
                    <a:pt x="8130" y="3766"/>
                    <a:pt x="8573" y="3252"/>
                    <a:pt x="8573" y="2732"/>
                  </a:cubicBezTo>
                  <a:lnTo>
                    <a:pt x="8573" y="1697"/>
                  </a:lnTo>
                  <a:lnTo>
                    <a:pt x="9974" y="1697"/>
                  </a:lnTo>
                  <a:cubicBezTo>
                    <a:pt x="10122" y="1697"/>
                    <a:pt x="10347" y="1845"/>
                    <a:pt x="10347" y="2069"/>
                  </a:cubicBezTo>
                  <a:lnTo>
                    <a:pt x="10347" y="12564"/>
                  </a:lnTo>
                  <a:lnTo>
                    <a:pt x="9017" y="12564"/>
                  </a:lnTo>
                  <a:cubicBezTo>
                    <a:pt x="8053" y="12564"/>
                    <a:pt x="7095" y="12859"/>
                    <a:pt x="6427" y="13522"/>
                  </a:cubicBezTo>
                  <a:lnTo>
                    <a:pt x="5836" y="13522"/>
                  </a:lnTo>
                  <a:cubicBezTo>
                    <a:pt x="5688" y="13522"/>
                    <a:pt x="5540" y="13746"/>
                    <a:pt x="5540" y="13894"/>
                  </a:cubicBezTo>
                  <a:cubicBezTo>
                    <a:pt x="5540" y="14113"/>
                    <a:pt x="5688" y="14261"/>
                    <a:pt x="5836" y="14261"/>
                  </a:cubicBezTo>
                  <a:lnTo>
                    <a:pt x="6427" y="14261"/>
                  </a:lnTo>
                  <a:cubicBezTo>
                    <a:pt x="7095" y="14929"/>
                    <a:pt x="8053" y="15295"/>
                    <a:pt x="9017" y="15295"/>
                  </a:cubicBezTo>
                  <a:lnTo>
                    <a:pt x="10347" y="15295"/>
                  </a:lnTo>
                  <a:lnTo>
                    <a:pt x="10347" y="16478"/>
                  </a:lnTo>
                  <a:cubicBezTo>
                    <a:pt x="10347" y="16702"/>
                    <a:pt x="10122" y="16850"/>
                    <a:pt x="9974" y="16850"/>
                  </a:cubicBezTo>
                  <a:lnTo>
                    <a:pt x="7391" y="16850"/>
                  </a:lnTo>
                  <a:cubicBezTo>
                    <a:pt x="7243" y="16850"/>
                    <a:pt x="7018" y="16998"/>
                    <a:pt x="7018" y="17217"/>
                  </a:cubicBezTo>
                  <a:cubicBezTo>
                    <a:pt x="7018" y="17365"/>
                    <a:pt x="7243" y="17512"/>
                    <a:pt x="7391" y="17512"/>
                  </a:cubicBezTo>
                  <a:lnTo>
                    <a:pt x="9974" y="17512"/>
                  </a:lnTo>
                  <a:cubicBezTo>
                    <a:pt x="10566" y="17512"/>
                    <a:pt x="11009" y="17069"/>
                    <a:pt x="11009" y="16478"/>
                  </a:cubicBezTo>
                  <a:lnTo>
                    <a:pt x="11009" y="15295"/>
                  </a:lnTo>
                  <a:lnTo>
                    <a:pt x="14852" y="15295"/>
                  </a:lnTo>
                  <a:lnTo>
                    <a:pt x="14852" y="15591"/>
                  </a:lnTo>
                  <a:cubicBezTo>
                    <a:pt x="14852" y="15816"/>
                    <a:pt x="14704" y="15963"/>
                    <a:pt x="14486" y="15963"/>
                  </a:cubicBezTo>
                  <a:lnTo>
                    <a:pt x="12044" y="15963"/>
                  </a:lnTo>
                  <a:cubicBezTo>
                    <a:pt x="11825" y="15963"/>
                    <a:pt x="11677" y="16111"/>
                    <a:pt x="11677" y="16330"/>
                  </a:cubicBezTo>
                  <a:cubicBezTo>
                    <a:pt x="11677" y="16478"/>
                    <a:pt x="11825" y="16626"/>
                    <a:pt x="12044" y="16626"/>
                  </a:cubicBezTo>
                  <a:lnTo>
                    <a:pt x="14486" y="16626"/>
                  </a:lnTo>
                  <a:cubicBezTo>
                    <a:pt x="15077" y="16626"/>
                    <a:pt x="15520" y="16182"/>
                    <a:pt x="15520" y="15591"/>
                  </a:cubicBezTo>
                  <a:lnTo>
                    <a:pt x="15520" y="15295"/>
                  </a:lnTo>
                  <a:lnTo>
                    <a:pt x="16555" y="15295"/>
                  </a:lnTo>
                  <a:cubicBezTo>
                    <a:pt x="17146" y="15295"/>
                    <a:pt x="17590" y="14781"/>
                    <a:pt x="17590" y="14261"/>
                  </a:cubicBezTo>
                  <a:lnTo>
                    <a:pt x="17590" y="13522"/>
                  </a:lnTo>
                  <a:cubicBezTo>
                    <a:pt x="17590" y="13007"/>
                    <a:pt x="17146" y="12564"/>
                    <a:pt x="16555" y="12564"/>
                  </a:cubicBezTo>
                  <a:lnTo>
                    <a:pt x="11009" y="12564"/>
                  </a:lnTo>
                  <a:lnTo>
                    <a:pt x="11009" y="2069"/>
                  </a:lnTo>
                  <a:cubicBezTo>
                    <a:pt x="11009" y="1478"/>
                    <a:pt x="10566" y="1035"/>
                    <a:pt x="9974" y="1035"/>
                  </a:cubicBezTo>
                  <a:lnTo>
                    <a:pt x="6870" y="1035"/>
                  </a:lnTo>
                  <a:cubicBezTo>
                    <a:pt x="6652" y="444"/>
                    <a:pt x="6131" y="0"/>
                    <a:pt x="5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63" name="Google Shape;6965;p111">
              <a:extLst>
                <a:ext uri="{FF2B5EF4-FFF2-40B4-BE49-F238E27FC236}">
                  <a16:creationId xmlns:a16="http://schemas.microsoft.com/office/drawing/2014/main" id="{007C7966-E9F7-6867-E6CF-2387A3D48103}"/>
                </a:ext>
              </a:extLst>
            </p:cNvPr>
            <p:cNvSpPr/>
            <p:nvPr/>
          </p:nvSpPr>
          <p:spPr>
            <a:xfrm>
              <a:off x="6350800" y="2269425"/>
              <a:ext cx="16725" cy="16575"/>
            </a:xfrm>
            <a:custGeom>
              <a:avLst/>
              <a:gdLst/>
              <a:ahLst/>
              <a:cxnLst/>
              <a:rect l="l" t="t" r="r" b="b"/>
              <a:pathLst>
                <a:path w="669" h="663" extrusionOk="0">
                  <a:moveTo>
                    <a:pt x="296" y="0"/>
                  </a:moveTo>
                  <a:cubicBezTo>
                    <a:pt x="148" y="0"/>
                    <a:pt x="0" y="148"/>
                    <a:pt x="0" y="367"/>
                  </a:cubicBezTo>
                  <a:cubicBezTo>
                    <a:pt x="0" y="515"/>
                    <a:pt x="148" y="662"/>
                    <a:pt x="296" y="662"/>
                  </a:cubicBezTo>
                  <a:cubicBezTo>
                    <a:pt x="520" y="662"/>
                    <a:pt x="668" y="515"/>
                    <a:pt x="668" y="367"/>
                  </a:cubicBezTo>
                  <a:cubicBezTo>
                    <a:pt x="668" y="148"/>
                    <a:pt x="520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oogle Shape;6940;p111">
            <a:extLst>
              <a:ext uri="{FF2B5EF4-FFF2-40B4-BE49-F238E27FC236}">
                <a16:creationId xmlns:a16="http://schemas.microsoft.com/office/drawing/2014/main" id="{5FD6A06E-8A20-44DD-598E-4A6C064C7B14}"/>
              </a:ext>
            </a:extLst>
          </p:cNvPr>
          <p:cNvGrpSpPr/>
          <p:nvPr/>
        </p:nvGrpSpPr>
        <p:grpSpPr>
          <a:xfrm>
            <a:off x="7337313" y="2264579"/>
            <a:ext cx="471703" cy="429783"/>
            <a:chOff x="7718675" y="2884175"/>
            <a:chExt cx="365850" cy="439775"/>
          </a:xfrm>
        </p:grpSpPr>
        <p:sp>
          <p:nvSpPr>
            <p:cNvPr id="65" name="Google Shape;6941;p111">
              <a:extLst>
                <a:ext uri="{FF2B5EF4-FFF2-40B4-BE49-F238E27FC236}">
                  <a16:creationId xmlns:a16="http://schemas.microsoft.com/office/drawing/2014/main" id="{BA290F39-AEDF-0D7A-9044-1F2FC11CADCC}"/>
                </a:ext>
              </a:extLst>
            </p:cNvPr>
            <p:cNvSpPr/>
            <p:nvPr/>
          </p:nvSpPr>
          <p:spPr>
            <a:xfrm>
              <a:off x="7931075" y="2945225"/>
              <a:ext cx="101725" cy="210650"/>
            </a:xfrm>
            <a:custGeom>
              <a:avLst/>
              <a:gdLst/>
              <a:ahLst/>
              <a:cxnLst/>
              <a:rect l="l" t="t" r="r" b="b"/>
              <a:pathLst>
                <a:path w="4069" h="8426" extrusionOk="0">
                  <a:moveTo>
                    <a:pt x="964" y="1"/>
                  </a:moveTo>
                  <a:cubicBezTo>
                    <a:pt x="444" y="1"/>
                    <a:pt x="1" y="444"/>
                    <a:pt x="1" y="1035"/>
                  </a:cubicBezTo>
                  <a:lnTo>
                    <a:pt x="1" y="7391"/>
                  </a:lnTo>
                  <a:cubicBezTo>
                    <a:pt x="1" y="7982"/>
                    <a:pt x="444" y="8426"/>
                    <a:pt x="964" y="8426"/>
                  </a:cubicBezTo>
                  <a:lnTo>
                    <a:pt x="3034" y="8426"/>
                  </a:lnTo>
                  <a:cubicBezTo>
                    <a:pt x="3625" y="8426"/>
                    <a:pt x="4068" y="7982"/>
                    <a:pt x="4068" y="7391"/>
                  </a:cubicBezTo>
                  <a:lnTo>
                    <a:pt x="4068" y="1035"/>
                  </a:lnTo>
                  <a:cubicBezTo>
                    <a:pt x="4068" y="444"/>
                    <a:pt x="3625" y="1"/>
                    <a:pt x="3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66" name="Google Shape;6942;p111">
              <a:extLst>
                <a:ext uri="{FF2B5EF4-FFF2-40B4-BE49-F238E27FC236}">
                  <a16:creationId xmlns:a16="http://schemas.microsoft.com/office/drawing/2014/main" id="{27A65DC4-EE9E-459D-FB5E-456231F0EE85}"/>
                </a:ext>
              </a:extLst>
            </p:cNvPr>
            <p:cNvSpPr/>
            <p:nvPr/>
          </p:nvSpPr>
          <p:spPr>
            <a:xfrm>
              <a:off x="7727850" y="3000650"/>
              <a:ext cx="227350" cy="206975"/>
            </a:xfrm>
            <a:custGeom>
              <a:avLst/>
              <a:gdLst/>
              <a:ahLst/>
              <a:cxnLst/>
              <a:rect l="l" t="t" r="r" b="b"/>
              <a:pathLst>
                <a:path w="9094" h="8279" extrusionOk="0">
                  <a:moveTo>
                    <a:pt x="4287" y="1"/>
                  </a:moveTo>
                  <a:cubicBezTo>
                    <a:pt x="1922" y="1"/>
                    <a:pt x="0" y="2070"/>
                    <a:pt x="225" y="4506"/>
                  </a:cubicBezTo>
                  <a:cubicBezTo>
                    <a:pt x="444" y="6652"/>
                    <a:pt x="2217" y="8130"/>
                    <a:pt x="4287" y="8278"/>
                  </a:cubicBezTo>
                  <a:lnTo>
                    <a:pt x="5321" y="6209"/>
                  </a:lnTo>
                  <a:lnTo>
                    <a:pt x="4287" y="6209"/>
                  </a:lnTo>
                  <a:cubicBezTo>
                    <a:pt x="3104" y="6209"/>
                    <a:pt x="2070" y="5097"/>
                    <a:pt x="2294" y="3767"/>
                  </a:cubicBezTo>
                  <a:cubicBezTo>
                    <a:pt x="2442" y="2809"/>
                    <a:pt x="3400" y="2070"/>
                    <a:pt x="4434" y="2070"/>
                  </a:cubicBezTo>
                  <a:lnTo>
                    <a:pt x="8130" y="2070"/>
                  </a:lnTo>
                  <a:cubicBezTo>
                    <a:pt x="8650" y="2070"/>
                    <a:pt x="9093" y="1627"/>
                    <a:pt x="9093" y="1036"/>
                  </a:cubicBezTo>
                  <a:cubicBezTo>
                    <a:pt x="9093" y="444"/>
                    <a:pt x="8650" y="1"/>
                    <a:pt x="8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67" name="Google Shape;6943;p111">
              <a:extLst>
                <a:ext uri="{FF2B5EF4-FFF2-40B4-BE49-F238E27FC236}">
                  <a16:creationId xmlns:a16="http://schemas.microsoft.com/office/drawing/2014/main" id="{A9AE8D3E-14B0-EDF1-8804-0D60ACEC92BD}"/>
                </a:ext>
              </a:extLst>
            </p:cNvPr>
            <p:cNvSpPr/>
            <p:nvPr/>
          </p:nvSpPr>
          <p:spPr>
            <a:xfrm>
              <a:off x="7955175" y="3155850"/>
              <a:ext cx="51750" cy="51775"/>
            </a:xfrm>
            <a:custGeom>
              <a:avLst/>
              <a:gdLst/>
              <a:ahLst/>
              <a:cxnLst/>
              <a:rect l="l" t="t" r="r" b="b"/>
              <a:pathLst>
                <a:path w="2070" h="2071" extrusionOk="0">
                  <a:moveTo>
                    <a:pt x="0" y="1"/>
                  </a:moveTo>
                  <a:lnTo>
                    <a:pt x="0" y="2070"/>
                  </a:lnTo>
                  <a:lnTo>
                    <a:pt x="2070" y="2070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68" name="Google Shape;6944;p111">
              <a:extLst>
                <a:ext uri="{FF2B5EF4-FFF2-40B4-BE49-F238E27FC236}">
                  <a16:creationId xmlns:a16="http://schemas.microsoft.com/office/drawing/2014/main" id="{F1170F72-7CDE-46D7-5377-AFDE0FEB01F1}"/>
                </a:ext>
              </a:extLst>
            </p:cNvPr>
            <p:cNvSpPr/>
            <p:nvPr/>
          </p:nvSpPr>
          <p:spPr>
            <a:xfrm>
              <a:off x="7955175" y="2893500"/>
              <a:ext cx="51750" cy="51750"/>
            </a:xfrm>
            <a:custGeom>
              <a:avLst/>
              <a:gdLst/>
              <a:ahLst/>
              <a:cxnLst/>
              <a:rect l="l" t="t" r="r" b="b"/>
              <a:pathLst>
                <a:path w="2070" h="2070" extrusionOk="0">
                  <a:moveTo>
                    <a:pt x="0" y="0"/>
                  </a:moveTo>
                  <a:lnTo>
                    <a:pt x="0" y="2070"/>
                  </a:lnTo>
                  <a:lnTo>
                    <a:pt x="2070" y="2070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69" name="Google Shape;6945;p111">
              <a:extLst>
                <a:ext uri="{FF2B5EF4-FFF2-40B4-BE49-F238E27FC236}">
                  <a16:creationId xmlns:a16="http://schemas.microsoft.com/office/drawing/2014/main" id="{5BA2A926-C3AC-8445-CB21-76C137C946EA}"/>
                </a:ext>
              </a:extLst>
            </p:cNvPr>
            <p:cNvSpPr/>
            <p:nvPr/>
          </p:nvSpPr>
          <p:spPr>
            <a:xfrm>
              <a:off x="7785200" y="3263025"/>
              <a:ext cx="153300" cy="51750"/>
            </a:xfrm>
            <a:custGeom>
              <a:avLst/>
              <a:gdLst/>
              <a:ahLst/>
              <a:cxnLst/>
              <a:rect l="l" t="t" r="r" b="b"/>
              <a:pathLst>
                <a:path w="6132" h="2070" extrusionOk="0">
                  <a:moveTo>
                    <a:pt x="1035" y="0"/>
                  </a:moveTo>
                  <a:lnTo>
                    <a:pt x="0" y="2070"/>
                  </a:lnTo>
                  <a:lnTo>
                    <a:pt x="6131" y="2070"/>
                  </a:lnTo>
                  <a:lnTo>
                    <a:pt x="5097" y="0"/>
                  </a:lnTo>
                  <a:close/>
                </a:path>
              </a:pathLst>
            </a:custGeom>
            <a:solidFill>
              <a:srgbClr val="7A8C98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70" name="Google Shape;6946;p111">
              <a:extLst>
                <a:ext uri="{FF2B5EF4-FFF2-40B4-BE49-F238E27FC236}">
                  <a16:creationId xmlns:a16="http://schemas.microsoft.com/office/drawing/2014/main" id="{958DCDCB-778F-CD01-A4FD-1ECFCE3EB795}"/>
                </a:ext>
              </a:extLst>
            </p:cNvPr>
            <p:cNvSpPr/>
            <p:nvPr/>
          </p:nvSpPr>
          <p:spPr>
            <a:xfrm>
              <a:off x="7835000" y="3155850"/>
              <a:ext cx="51750" cy="107200"/>
            </a:xfrm>
            <a:custGeom>
              <a:avLst/>
              <a:gdLst/>
              <a:ahLst/>
              <a:cxnLst/>
              <a:rect l="l" t="t" r="r" b="b"/>
              <a:pathLst>
                <a:path w="2070" h="4288" extrusionOk="0">
                  <a:moveTo>
                    <a:pt x="1035" y="1"/>
                  </a:moveTo>
                  <a:cubicBezTo>
                    <a:pt x="521" y="1"/>
                    <a:pt x="1" y="444"/>
                    <a:pt x="1" y="1035"/>
                  </a:cubicBezTo>
                  <a:lnTo>
                    <a:pt x="1" y="4287"/>
                  </a:lnTo>
                  <a:lnTo>
                    <a:pt x="2070" y="4287"/>
                  </a:lnTo>
                  <a:lnTo>
                    <a:pt x="2070" y="1035"/>
                  </a:lnTo>
                  <a:cubicBezTo>
                    <a:pt x="2070" y="444"/>
                    <a:pt x="1627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71" name="Google Shape;6947;p111">
              <a:extLst>
                <a:ext uri="{FF2B5EF4-FFF2-40B4-BE49-F238E27FC236}">
                  <a16:creationId xmlns:a16="http://schemas.microsoft.com/office/drawing/2014/main" id="{32993666-218F-B532-0AE2-9A16B39FEBFE}"/>
                </a:ext>
              </a:extLst>
            </p:cNvPr>
            <p:cNvSpPr/>
            <p:nvPr/>
          </p:nvSpPr>
          <p:spPr>
            <a:xfrm>
              <a:off x="7718675" y="2884175"/>
              <a:ext cx="365850" cy="439775"/>
            </a:xfrm>
            <a:custGeom>
              <a:avLst/>
              <a:gdLst/>
              <a:ahLst/>
              <a:cxnLst/>
              <a:rect l="l" t="t" r="r" b="b"/>
              <a:pathLst>
                <a:path w="14634" h="17591" extrusionOk="0">
                  <a:moveTo>
                    <a:pt x="11234" y="669"/>
                  </a:moveTo>
                  <a:lnTo>
                    <a:pt x="11234" y="2070"/>
                  </a:lnTo>
                  <a:lnTo>
                    <a:pt x="9827" y="2070"/>
                  </a:lnTo>
                  <a:lnTo>
                    <a:pt x="9827" y="669"/>
                  </a:lnTo>
                  <a:close/>
                  <a:moveTo>
                    <a:pt x="8497" y="5026"/>
                  </a:moveTo>
                  <a:cubicBezTo>
                    <a:pt x="8869" y="5026"/>
                    <a:pt x="9165" y="5322"/>
                    <a:pt x="9165" y="5695"/>
                  </a:cubicBezTo>
                  <a:cubicBezTo>
                    <a:pt x="9165" y="6061"/>
                    <a:pt x="8869" y="6357"/>
                    <a:pt x="8497" y="6357"/>
                  </a:cubicBezTo>
                  <a:lnTo>
                    <a:pt x="4801" y="6357"/>
                  </a:lnTo>
                  <a:cubicBezTo>
                    <a:pt x="3471" y="6357"/>
                    <a:pt x="2289" y="7391"/>
                    <a:pt x="2289" y="8799"/>
                  </a:cubicBezTo>
                  <a:cubicBezTo>
                    <a:pt x="2289" y="10052"/>
                    <a:pt x="3252" y="11087"/>
                    <a:pt x="4506" y="11163"/>
                  </a:cubicBezTo>
                  <a:cubicBezTo>
                    <a:pt x="4435" y="11382"/>
                    <a:pt x="4358" y="11607"/>
                    <a:pt x="4358" y="11902"/>
                  </a:cubicBezTo>
                  <a:lnTo>
                    <a:pt x="4358" y="12494"/>
                  </a:lnTo>
                  <a:cubicBezTo>
                    <a:pt x="2513" y="12269"/>
                    <a:pt x="1106" y="10939"/>
                    <a:pt x="958" y="9165"/>
                  </a:cubicBezTo>
                  <a:cubicBezTo>
                    <a:pt x="740" y="6877"/>
                    <a:pt x="2513" y="5026"/>
                    <a:pt x="4654" y="5026"/>
                  </a:cubicBezTo>
                  <a:close/>
                  <a:moveTo>
                    <a:pt x="11234" y="11163"/>
                  </a:moveTo>
                  <a:lnTo>
                    <a:pt x="11234" y="12565"/>
                  </a:lnTo>
                  <a:lnTo>
                    <a:pt x="9827" y="12565"/>
                  </a:lnTo>
                  <a:lnTo>
                    <a:pt x="9827" y="11163"/>
                  </a:lnTo>
                  <a:close/>
                  <a:moveTo>
                    <a:pt x="5688" y="11163"/>
                  </a:moveTo>
                  <a:cubicBezTo>
                    <a:pt x="6132" y="11163"/>
                    <a:pt x="6427" y="11530"/>
                    <a:pt x="6427" y="11902"/>
                  </a:cubicBezTo>
                  <a:lnTo>
                    <a:pt x="6427" y="14859"/>
                  </a:lnTo>
                  <a:lnTo>
                    <a:pt x="5026" y="14859"/>
                  </a:lnTo>
                  <a:lnTo>
                    <a:pt x="5026" y="11902"/>
                  </a:lnTo>
                  <a:cubicBezTo>
                    <a:pt x="5026" y="11530"/>
                    <a:pt x="5322" y="11163"/>
                    <a:pt x="5688" y="11163"/>
                  </a:cubicBezTo>
                  <a:close/>
                  <a:moveTo>
                    <a:pt x="7539" y="15521"/>
                  </a:moveTo>
                  <a:lnTo>
                    <a:pt x="8278" y="16851"/>
                  </a:lnTo>
                  <a:lnTo>
                    <a:pt x="3176" y="16851"/>
                  </a:lnTo>
                  <a:lnTo>
                    <a:pt x="3844" y="15521"/>
                  </a:lnTo>
                  <a:close/>
                  <a:moveTo>
                    <a:pt x="8497" y="1"/>
                  </a:moveTo>
                  <a:cubicBezTo>
                    <a:pt x="8278" y="1"/>
                    <a:pt x="8130" y="149"/>
                    <a:pt x="8130" y="373"/>
                  </a:cubicBezTo>
                  <a:cubicBezTo>
                    <a:pt x="8130" y="521"/>
                    <a:pt x="8278" y="669"/>
                    <a:pt x="8497" y="669"/>
                  </a:cubicBezTo>
                  <a:lnTo>
                    <a:pt x="9165" y="669"/>
                  </a:lnTo>
                  <a:lnTo>
                    <a:pt x="9165" y="2147"/>
                  </a:lnTo>
                  <a:cubicBezTo>
                    <a:pt x="8574" y="2295"/>
                    <a:pt x="8130" y="2809"/>
                    <a:pt x="8130" y="3477"/>
                  </a:cubicBezTo>
                  <a:lnTo>
                    <a:pt x="8130" y="4364"/>
                  </a:lnTo>
                  <a:lnTo>
                    <a:pt x="4654" y="4364"/>
                  </a:lnTo>
                  <a:cubicBezTo>
                    <a:pt x="2141" y="4364"/>
                    <a:pt x="1" y="6505"/>
                    <a:pt x="219" y="9242"/>
                  </a:cubicBezTo>
                  <a:cubicBezTo>
                    <a:pt x="444" y="11311"/>
                    <a:pt x="2218" y="13008"/>
                    <a:pt x="4358" y="13233"/>
                  </a:cubicBezTo>
                  <a:lnTo>
                    <a:pt x="4358" y="14859"/>
                  </a:lnTo>
                  <a:lnTo>
                    <a:pt x="3696" y="14859"/>
                  </a:lnTo>
                  <a:cubicBezTo>
                    <a:pt x="3548" y="14859"/>
                    <a:pt x="3400" y="14930"/>
                    <a:pt x="3323" y="15006"/>
                  </a:cubicBezTo>
                  <a:lnTo>
                    <a:pt x="2437" y="16851"/>
                  </a:lnTo>
                  <a:lnTo>
                    <a:pt x="592" y="16851"/>
                  </a:lnTo>
                  <a:cubicBezTo>
                    <a:pt x="367" y="16851"/>
                    <a:pt x="219" y="17076"/>
                    <a:pt x="219" y="17224"/>
                  </a:cubicBezTo>
                  <a:cubicBezTo>
                    <a:pt x="219" y="17442"/>
                    <a:pt x="367" y="17590"/>
                    <a:pt x="592" y="17590"/>
                  </a:cubicBezTo>
                  <a:lnTo>
                    <a:pt x="14261" y="17590"/>
                  </a:lnTo>
                  <a:cubicBezTo>
                    <a:pt x="14486" y="17590"/>
                    <a:pt x="14634" y="17442"/>
                    <a:pt x="14634" y="17224"/>
                  </a:cubicBezTo>
                  <a:cubicBezTo>
                    <a:pt x="14634" y="17076"/>
                    <a:pt x="14486" y="16851"/>
                    <a:pt x="14261" y="16851"/>
                  </a:cubicBezTo>
                  <a:lnTo>
                    <a:pt x="9017" y="16851"/>
                  </a:lnTo>
                  <a:lnTo>
                    <a:pt x="8349" y="15521"/>
                  </a:lnTo>
                  <a:lnTo>
                    <a:pt x="13227" y="15521"/>
                  </a:lnTo>
                  <a:cubicBezTo>
                    <a:pt x="13451" y="15521"/>
                    <a:pt x="13599" y="15373"/>
                    <a:pt x="13599" y="15154"/>
                  </a:cubicBezTo>
                  <a:cubicBezTo>
                    <a:pt x="13599" y="15006"/>
                    <a:pt x="13451" y="14859"/>
                    <a:pt x="13227" y="14859"/>
                  </a:cubicBezTo>
                  <a:lnTo>
                    <a:pt x="7095" y="14859"/>
                  </a:lnTo>
                  <a:lnTo>
                    <a:pt x="7095" y="11902"/>
                  </a:lnTo>
                  <a:cubicBezTo>
                    <a:pt x="7095" y="11087"/>
                    <a:pt x="6504" y="10495"/>
                    <a:pt x="5688" y="10495"/>
                  </a:cubicBezTo>
                  <a:lnTo>
                    <a:pt x="4654" y="10495"/>
                  </a:lnTo>
                  <a:cubicBezTo>
                    <a:pt x="3767" y="10495"/>
                    <a:pt x="2957" y="9756"/>
                    <a:pt x="2957" y="8799"/>
                  </a:cubicBezTo>
                  <a:cubicBezTo>
                    <a:pt x="2957" y="7764"/>
                    <a:pt x="3844" y="7096"/>
                    <a:pt x="4801" y="7096"/>
                  </a:cubicBezTo>
                  <a:lnTo>
                    <a:pt x="8130" y="7096"/>
                  </a:lnTo>
                  <a:lnTo>
                    <a:pt x="8130" y="9833"/>
                  </a:lnTo>
                  <a:cubicBezTo>
                    <a:pt x="8130" y="10424"/>
                    <a:pt x="8574" y="11016"/>
                    <a:pt x="9165" y="11163"/>
                  </a:cubicBezTo>
                  <a:lnTo>
                    <a:pt x="9165" y="12937"/>
                  </a:lnTo>
                  <a:cubicBezTo>
                    <a:pt x="9165" y="13085"/>
                    <a:pt x="9313" y="13233"/>
                    <a:pt x="9460" y="13233"/>
                  </a:cubicBezTo>
                  <a:lnTo>
                    <a:pt x="11530" y="13233"/>
                  </a:lnTo>
                  <a:cubicBezTo>
                    <a:pt x="11748" y="13233"/>
                    <a:pt x="11896" y="13085"/>
                    <a:pt x="11896" y="12937"/>
                  </a:cubicBezTo>
                  <a:lnTo>
                    <a:pt x="11896" y="11163"/>
                  </a:lnTo>
                  <a:cubicBezTo>
                    <a:pt x="12488" y="11016"/>
                    <a:pt x="12931" y="10424"/>
                    <a:pt x="12931" y="9833"/>
                  </a:cubicBezTo>
                  <a:lnTo>
                    <a:pt x="12931" y="7244"/>
                  </a:lnTo>
                  <a:cubicBezTo>
                    <a:pt x="12931" y="7025"/>
                    <a:pt x="12783" y="6877"/>
                    <a:pt x="12564" y="6877"/>
                  </a:cubicBezTo>
                  <a:cubicBezTo>
                    <a:pt x="12417" y="6877"/>
                    <a:pt x="12269" y="7025"/>
                    <a:pt x="12269" y="7244"/>
                  </a:cubicBezTo>
                  <a:lnTo>
                    <a:pt x="12269" y="9833"/>
                  </a:lnTo>
                  <a:cubicBezTo>
                    <a:pt x="12269" y="10200"/>
                    <a:pt x="11896" y="10495"/>
                    <a:pt x="11530" y="10495"/>
                  </a:cubicBezTo>
                  <a:lnTo>
                    <a:pt x="9460" y="10495"/>
                  </a:lnTo>
                  <a:cubicBezTo>
                    <a:pt x="9088" y="10495"/>
                    <a:pt x="8792" y="10200"/>
                    <a:pt x="8792" y="9833"/>
                  </a:cubicBezTo>
                  <a:lnTo>
                    <a:pt x="8792" y="7025"/>
                  </a:lnTo>
                  <a:cubicBezTo>
                    <a:pt x="9384" y="6877"/>
                    <a:pt x="9827" y="6357"/>
                    <a:pt x="9827" y="5695"/>
                  </a:cubicBezTo>
                  <a:cubicBezTo>
                    <a:pt x="9827" y="5103"/>
                    <a:pt x="9384" y="4512"/>
                    <a:pt x="8792" y="4364"/>
                  </a:cubicBezTo>
                  <a:lnTo>
                    <a:pt x="8792" y="3477"/>
                  </a:lnTo>
                  <a:cubicBezTo>
                    <a:pt x="8792" y="3034"/>
                    <a:pt x="9088" y="2738"/>
                    <a:pt x="9460" y="2738"/>
                  </a:cubicBezTo>
                  <a:lnTo>
                    <a:pt x="11530" y="2738"/>
                  </a:lnTo>
                  <a:cubicBezTo>
                    <a:pt x="11896" y="2738"/>
                    <a:pt x="12269" y="3034"/>
                    <a:pt x="12269" y="3477"/>
                  </a:cubicBezTo>
                  <a:lnTo>
                    <a:pt x="12269" y="4140"/>
                  </a:lnTo>
                  <a:cubicBezTo>
                    <a:pt x="12269" y="4364"/>
                    <a:pt x="12417" y="4512"/>
                    <a:pt x="12564" y="4512"/>
                  </a:cubicBezTo>
                  <a:cubicBezTo>
                    <a:pt x="12783" y="4512"/>
                    <a:pt x="12931" y="4364"/>
                    <a:pt x="12931" y="4140"/>
                  </a:cubicBezTo>
                  <a:lnTo>
                    <a:pt x="12931" y="3477"/>
                  </a:lnTo>
                  <a:cubicBezTo>
                    <a:pt x="12931" y="2809"/>
                    <a:pt x="12488" y="2295"/>
                    <a:pt x="11896" y="2147"/>
                  </a:cubicBezTo>
                  <a:lnTo>
                    <a:pt x="11896" y="669"/>
                  </a:lnTo>
                  <a:lnTo>
                    <a:pt x="12564" y="669"/>
                  </a:lnTo>
                  <a:cubicBezTo>
                    <a:pt x="12783" y="669"/>
                    <a:pt x="12931" y="521"/>
                    <a:pt x="12931" y="373"/>
                  </a:cubicBezTo>
                  <a:cubicBezTo>
                    <a:pt x="12931" y="149"/>
                    <a:pt x="12783" y="1"/>
                    <a:pt x="12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  <p:sp>
          <p:nvSpPr>
            <p:cNvPr id="72" name="Google Shape;6948;p111">
              <a:extLst>
                <a:ext uri="{FF2B5EF4-FFF2-40B4-BE49-F238E27FC236}">
                  <a16:creationId xmlns:a16="http://schemas.microsoft.com/office/drawing/2014/main" id="{BC9E1A90-92E6-8EF2-FB71-DCF39819EC72}"/>
                </a:ext>
              </a:extLst>
            </p:cNvPr>
            <p:cNvSpPr/>
            <p:nvPr/>
          </p:nvSpPr>
          <p:spPr>
            <a:xfrm>
              <a:off x="8025375" y="3019125"/>
              <a:ext cx="16575" cy="16600"/>
            </a:xfrm>
            <a:custGeom>
              <a:avLst/>
              <a:gdLst/>
              <a:ahLst/>
              <a:cxnLst/>
              <a:rect l="l" t="t" r="r" b="b"/>
              <a:pathLst>
                <a:path w="663" h="664" extrusionOk="0">
                  <a:moveTo>
                    <a:pt x="296" y="1"/>
                  </a:moveTo>
                  <a:cubicBezTo>
                    <a:pt x="149" y="1"/>
                    <a:pt x="1" y="149"/>
                    <a:pt x="1" y="297"/>
                  </a:cubicBezTo>
                  <a:cubicBezTo>
                    <a:pt x="1" y="515"/>
                    <a:pt x="149" y="663"/>
                    <a:pt x="296" y="663"/>
                  </a:cubicBezTo>
                  <a:cubicBezTo>
                    <a:pt x="515" y="663"/>
                    <a:pt x="663" y="515"/>
                    <a:pt x="663" y="297"/>
                  </a:cubicBezTo>
                  <a:cubicBezTo>
                    <a:pt x="663" y="149"/>
                    <a:pt x="515" y="1"/>
                    <a:pt x="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bg1"/>
                </a:solidFill>
              </a:endParaRPr>
            </a:p>
          </p:txBody>
        </p:sp>
      </p:grpSp>
      <p:sp>
        <p:nvSpPr>
          <p:cNvPr id="73" name="Google Shape;4513;p90">
            <a:extLst>
              <a:ext uri="{FF2B5EF4-FFF2-40B4-BE49-F238E27FC236}">
                <a16:creationId xmlns:a16="http://schemas.microsoft.com/office/drawing/2014/main" id="{38B8D46E-8AD0-03E9-995C-71C40FEC2C6E}"/>
              </a:ext>
            </a:extLst>
          </p:cNvPr>
          <p:cNvSpPr txBox="1">
            <a:spLocks/>
          </p:cNvSpPr>
          <p:nvPr/>
        </p:nvSpPr>
        <p:spPr>
          <a:xfrm>
            <a:off x="6821215" y="3562973"/>
            <a:ext cx="1503900" cy="48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1050">
                <a:solidFill>
                  <a:schemeClr val="bg1"/>
                </a:solidFill>
              </a:rPr>
              <a:t>Rozbudowa raportów o stawki wynagrodzeń pracowników oraz szczegółowe zestawienie przepracowanego czasu, uwzględniające nieobecności – w tym zwolnienia lekarskie (L4) i inne typy absencji.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74" name="Google Shape;4498;p90">
            <a:extLst>
              <a:ext uri="{FF2B5EF4-FFF2-40B4-BE49-F238E27FC236}">
                <a16:creationId xmlns:a16="http://schemas.microsoft.com/office/drawing/2014/main" id="{7B009A13-9AAB-6B53-EFD3-C36DAEBBF09D}"/>
              </a:ext>
            </a:extLst>
          </p:cNvPr>
          <p:cNvSpPr/>
          <p:nvPr/>
        </p:nvSpPr>
        <p:spPr>
          <a:xfrm>
            <a:off x="694260" y="1667044"/>
            <a:ext cx="1816181" cy="381000"/>
          </a:xfrm>
          <a:prstGeom prst="chevron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r>
              <a:rPr lang="pl-PL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Grafik AI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4501;p90">
            <a:extLst>
              <a:ext uri="{FF2B5EF4-FFF2-40B4-BE49-F238E27FC236}">
                <a16:creationId xmlns:a16="http://schemas.microsoft.com/office/drawing/2014/main" id="{C508995A-C355-1DB1-A0D3-67B38AF488C6}"/>
              </a:ext>
            </a:extLst>
          </p:cNvPr>
          <p:cNvSpPr txBox="1">
            <a:spLocks/>
          </p:cNvSpPr>
          <p:nvPr/>
        </p:nvSpPr>
        <p:spPr>
          <a:xfrm>
            <a:off x="1126175" y="1297555"/>
            <a:ext cx="968784" cy="316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bg1"/>
                </a:solidFill>
              </a:rPr>
              <a:t>10.2025</a:t>
            </a:r>
          </a:p>
        </p:txBody>
      </p:sp>
      <p:sp>
        <p:nvSpPr>
          <p:cNvPr id="76" name="Google Shape;4505;p90">
            <a:extLst>
              <a:ext uri="{FF2B5EF4-FFF2-40B4-BE49-F238E27FC236}">
                <a16:creationId xmlns:a16="http://schemas.microsoft.com/office/drawing/2014/main" id="{958993C6-CCFD-B95A-3537-4F875E08944B}"/>
              </a:ext>
            </a:extLst>
          </p:cNvPr>
          <p:cNvSpPr txBox="1">
            <a:spLocks/>
          </p:cNvSpPr>
          <p:nvPr/>
        </p:nvSpPr>
        <p:spPr>
          <a:xfrm>
            <a:off x="3052607" y="1267559"/>
            <a:ext cx="968784" cy="316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bg1"/>
                </a:solidFill>
              </a:rPr>
              <a:t>11.2025</a:t>
            </a:r>
          </a:p>
        </p:txBody>
      </p:sp>
      <p:sp>
        <p:nvSpPr>
          <p:cNvPr id="77" name="Google Shape;4509;p90">
            <a:extLst>
              <a:ext uri="{FF2B5EF4-FFF2-40B4-BE49-F238E27FC236}">
                <a16:creationId xmlns:a16="http://schemas.microsoft.com/office/drawing/2014/main" id="{50D3D871-C143-910A-7B14-98B600A541A9}"/>
              </a:ext>
            </a:extLst>
          </p:cNvPr>
          <p:cNvSpPr txBox="1">
            <a:spLocks/>
          </p:cNvSpPr>
          <p:nvPr/>
        </p:nvSpPr>
        <p:spPr>
          <a:xfrm>
            <a:off x="5037367" y="1267559"/>
            <a:ext cx="968784" cy="316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bg1"/>
                </a:solidFill>
              </a:rPr>
              <a:t>12.2025</a:t>
            </a:r>
          </a:p>
        </p:txBody>
      </p:sp>
      <p:sp>
        <p:nvSpPr>
          <p:cNvPr id="78" name="Google Shape;4512;p90">
            <a:extLst>
              <a:ext uri="{FF2B5EF4-FFF2-40B4-BE49-F238E27FC236}">
                <a16:creationId xmlns:a16="http://schemas.microsoft.com/office/drawing/2014/main" id="{7905A733-8FC4-ADFE-6F5E-99E514DFA9F9}"/>
              </a:ext>
            </a:extLst>
          </p:cNvPr>
          <p:cNvSpPr txBox="1">
            <a:spLocks/>
          </p:cNvSpPr>
          <p:nvPr/>
        </p:nvSpPr>
        <p:spPr>
          <a:xfrm>
            <a:off x="7126776" y="1262499"/>
            <a:ext cx="968784" cy="316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bg1"/>
                </a:solidFill>
              </a:rPr>
              <a:t>01.2026</a:t>
            </a:r>
          </a:p>
        </p:txBody>
      </p:sp>
    </p:spTree>
    <p:extLst>
      <p:ext uri="{BB962C8B-B14F-4D97-AF65-F5344CB8AC3E}">
        <p14:creationId xmlns:p14="http://schemas.microsoft.com/office/powerpoint/2010/main" val="185644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A4B478-CE99-D617-484E-1E2814FC1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B96E6F5E-4A5E-B62A-ADC2-133862E3FC1E}"/>
              </a:ext>
            </a:extLst>
          </p:cNvPr>
          <p:cNvSpPr/>
          <p:nvPr/>
        </p:nvSpPr>
        <p:spPr>
          <a:xfrm>
            <a:off x="633046" y="91869"/>
            <a:ext cx="5409028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pl-PL" sz="2400" b="1" dirty="0">
                <a:solidFill>
                  <a:srgbClr val="155DFC"/>
                </a:solidFill>
                <a:latin typeface="Arial" pitchFamily="34" charset="0"/>
                <a:cs typeface="Arial" pitchFamily="34" charset="-120"/>
              </a:rPr>
              <a:t>Apptex to nie tylko aplikacja</a:t>
            </a:r>
            <a:endParaRPr lang="en-US" sz="2400" b="1" dirty="0">
              <a:solidFill>
                <a:srgbClr val="155DFC"/>
              </a:solidFill>
              <a:latin typeface="Arial" pitchFamily="34" charset="0"/>
              <a:cs typeface="Arial" pitchFamily="34" charset="-120"/>
            </a:endParaRPr>
          </a:p>
        </p:txBody>
      </p:sp>
      <p:sp>
        <p:nvSpPr>
          <p:cNvPr id="83" name="Google Shape;4583;p92">
            <a:extLst>
              <a:ext uri="{FF2B5EF4-FFF2-40B4-BE49-F238E27FC236}">
                <a16:creationId xmlns:a16="http://schemas.microsoft.com/office/drawing/2014/main" id="{CC57016B-1072-B74B-8705-C6D0056B3CB7}"/>
              </a:ext>
            </a:extLst>
          </p:cNvPr>
          <p:cNvSpPr txBox="1">
            <a:spLocks/>
          </p:cNvSpPr>
          <p:nvPr/>
        </p:nvSpPr>
        <p:spPr>
          <a:xfrm>
            <a:off x="633046" y="1167245"/>
            <a:ext cx="6012023" cy="340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just">
              <a:buNone/>
            </a:pPr>
            <a:r>
              <a:rPr lang="pl-PL" sz="1200" b="1" dirty="0">
                <a:solidFill>
                  <a:schemeClr val="bg1"/>
                </a:solidFill>
              </a:rPr>
              <a:t>Apptex</a:t>
            </a:r>
            <a:r>
              <a:rPr lang="pl-PL" sz="1200" dirty="0">
                <a:solidFill>
                  <a:schemeClr val="bg1"/>
                </a:solidFill>
              </a:rPr>
              <a:t> to niezależna firma technologiczna specjalizująca się w tworzeniu i rozwoju oprogramowania. </a:t>
            </a:r>
          </a:p>
          <a:p>
            <a:pPr marL="85725" indent="0" algn="just">
              <a:buNone/>
            </a:pPr>
            <a:r>
              <a:rPr lang="pl-PL" sz="1200" dirty="0">
                <a:solidFill>
                  <a:schemeClr val="bg1"/>
                </a:solidFill>
              </a:rPr>
              <a:t>Nasz zespół tworzą doświadczeni specjalisci, w tym:</a:t>
            </a:r>
          </a:p>
          <a:p>
            <a:pPr marL="85725" indent="0" algn="just">
              <a:buNone/>
            </a:pPr>
            <a:endParaRPr lang="pl-PL" sz="1200" dirty="0">
              <a:solidFill>
                <a:schemeClr val="bg1"/>
              </a:solidFill>
            </a:endParaRPr>
          </a:p>
          <a:p>
            <a:pPr algn="just"/>
            <a:r>
              <a:rPr lang="pl-PL" sz="1200" dirty="0">
                <a:solidFill>
                  <a:schemeClr val="bg1"/>
                </a:solidFill>
              </a:rPr>
              <a:t>programiści,</a:t>
            </a:r>
          </a:p>
          <a:p>
            <a:pPr algn="just"/>
            <a:r>
              <a:rPr lang="pl-PL" sz="1200" dirty="0">
                <a:solidFill>
                  <a:schemeClr val="bg1"/>
                </a:solidFill>
              </a:rPr>
              <a:t>testerzy oprogramowania,</a:t>
            </a:r>
          </a:p>
          <a:p>
            <a:pPr algn="just"/>
            <a:r>
              <a:rPr lang="pl-PL" sz="1200" dirty="0">
                <a:solidFill>
                  <a:schemeClr val="bg1"/>
                </a:solidFill>
              </a:rPr>
              <a:t>analitycy biznesowi i systemowi.</a:t>
            </a: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l-PL" sz="1200" dirty="0">
                <a:solidFill>
                  <a:schemeClr val="bg1"/>
                </a:solidFill>
              </a:rPr>
              <a:t>    Oferujemy kompleksowe usługi IT, obejmujące m.in.:</a:t>
            </a: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  <a:p>
            <a:pPr algn="just"/>
            <a:r>
              <a:rPr lang="pl-PL" sz="1200" dirty="0">
                <a:solidFill>
                  <a:schemeClr val="bg1"/>
                </a:solidFill>
              </a:rPr>
              <a:t>rozwój i utrzymanie systemów informatycznych wykorzystywanych przez naszych klientów,</a:t>
            </a:r>
          </a:p>
          <a:p>
            <a:pPr algn="just"/>
            <a:r>
              <a:rPr lang="pl-PL" sz="1200" dirty="0">
                <a:solidFill>
                  <a:schemeClr val="bg1"/>
                </a:solidFill>
              </a:rPr>
              <a:t>optymalizację interfejsów użytkownika oraz poprawę doświadczenia użytkownika (UX/UI) w istniejących aplikacjach</a:t>
            </a:r>
          </a:p>
        </p:txBody>
      </p:sp>
    </p:spTree>
    <p:extLst>
      <p:ext uri="{BB962C8B-B14F-4D97-AF65-F5344CB8AC3E}">
        <p14:creationId xmlns:p14="http://schemas.microsoft.com/office/powerpoint/2010/main" val="364515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365759"/>
            <a:ext cx="4934523" cy="7428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l-PL" sz="2400" b="1" dirty="0">
                <a:solidFill>
                  <a:srgbClr val="155DFC"/>
                </a:solidFill>
                <a:latin typeface="Arial" pitchFamily="34" charset="0"/>
                <a:cs typeface="Arial" pitchFamily="34" charset="-120"/>
              </a:rPr>
              <a:t>Zarządzaj pracą aptek </a:t>
            </a:r>
            <a:br>
              <a:rPr lang="pl-PL" sz="2400" b="1" dirty="0">
                <a:solidFill>
                  <a:srgbClr val="155DFC"/>
                </a:solidFill>
                <a:latin typeface="Arial" pitchFamily="34" charset="0"/>
                <a:cs typeface="Arial" pitchFamily="34" charset="-120"/>
              </a:rPr>
            </a:br>
            <a:r>
              <a:rPr lang="pl-PL" sz="2400" b="1" dirty="0">
                <a:solidFill>
                  <a:srgbClr val="155DFC"/>
                </a:solidFill>
                <a:latin typeface="Arial" pitchFamily="34" charset="0"/>
                <a:cs typeface="Arial" pitchFamily="34" charset="-120"/>
              </a:rPr>
              <a:t>w jednym, wygodnym miejscu!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365760" y="1463039"/>
            <a:ext cx="594360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Gotowy, aby usprawnić swoją </a:t>
            </a:r>
            <a:r>
              <a:rPr lang="en-US" sz="1800" b="1" dirty="0" err="1">
                <a:solidFill>
                  <a:srgbClr val="0F17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aptekę</a:t>
            </a:r>
            <a:r>
              <a:rPr lang="en-US" sz="1800" b="1" dirty="0">
                <a:solidFill>
                  <a:srgbClr val="0F17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br>
              <a:rPr lang="pl-PL" sz="1800" b="1" dirty="0">
                <a:solidFill>
                  <a:srgbClr val="0F17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endParaRPr lang="en-US" sz="1800" dirty="0"/>
          </a:p>
          <a:p>
            <a:pPr marL="0" indent="0">
              <a:buNone/>
            </a:pPr>
            <a:r>
              <a:rPr lang="en-US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Dzięki Apptex zyskasz przejrzyste grafiki, </a:t>
            </a:r>
            <a:br>
              <a:rPr lang="pl-PL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1200" dirty="0" err="1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pełną</a:t>
            </a:r>
            <a:r>
              <a:rPr lang="en-US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kontrolę nad zespołem </a:t>
            </a:r>
            <a:r>
              <a:rPr lang="en-US" sz="1200" dirty="0" err="1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oszczęd</a:t>
            </a:r>
            <a:r>
              <a:rPr lang="pl-PL" sz="1200" dirty="0" err="1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zisz</a:t>
            </a:r>
            <a:r>
              <a:rPr lang="pl-PL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swój cenny</a:t>
            </a:r>
            <a:r>
              <a:rPr lang="en-US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czas</a:t>
            </a:r>
            <a:r>
              <a:rPr lang="en-US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pl-PL" sz="1200" dirty="0">
              <a:solidFill>
                <a:srgbClr val="36415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endParaRPr lang="pl-PL" sz="1200" dirty="0">
              <a:solidFill>
                <a:srgbClr val="364153"/>
              </a:solidFill>
              <a:latin typeface="Arial" pitchFamily="34" charset="0"/>
              <a:cs typeface="Arial" pitchFamily="34" charset="-120"/>
            </a:endParaRPr>
          </a:p>
          <a:p>
            <a:pPr marL="0" indent="0">
              <a:buNone/>
            </a:pPr>
            <a:r>
              <a:rPr lang="pl-PL" sz="1200" dirty="0">
                <a:solidFill>
                  <a:srgbClr val="364153"/>
                </a:solidFill>
                <a:latin typeface="Arial" pitchFamily="34" charset="0"/>
                <a:cs typeface="Arial" pitchFamily="34" charset="-120"/>
              </a:rPr>
              <a:t>Masz pytania? 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364153"/>
                </a:solidFill>
                <a:latin typeface="Arial" pitchFamily="34" charset="0"/>
                <a:cs typeface="Arial" pitchFamily="34" charset="-120"/>
              </a:rPr>
              <a:t>Zapraszam do kontaku:</a:t>
            </a:r>
          </a:p>
          <a:p>
            <a:pPr marL="0" indent="0">
              <a:buNone/>
            </a:pPr>
            <a:endParaRPr lang="pl-PL" sz="1200" dirty="0">
              <a:solidFill>
                <a:srgbClr val="364153"/>
              </a:solidFill>
              <a:latin typeface="Arial" pitchFamily="34" charset="0"/>
              <a:cs typeface="Arial" pitchFamily="34" charset="-120"/>
            </a:endParaRPr>
          </a:p>
          <a:p>
            <a:pPr marL="0" indent="0">
              <a:buNone/>
            </a:pPr>
            <a:r>
              <a:rPr lang="pl-PL" sz="1200" dirty="0">
                <a:solidFill>
                  <a:srgbClr val="364153"/>
                </a:solidFill>
                <a:latin typeface="Arial" pitchFamily="34" charset="0"/>
                <a:cs typeface="Arial" pitchFamily="34" charset="-120"/>
                <a:hlinkClick r:id="rId3"/>
              </a:rPr>
              <a:t>apptex.dzielinski@gmail.com</a:t>
            </a:r>
            <a:endParaRPr lang="pl-PL" sz="1200" dirty="0">
              <a:solidFill>
                <a:srgbClr val="364153"/>
              </a:solidFill>
              <a:latin typeface="Arial" pitchFamily="34" charset="0"/>
              <a:cs typeface="Arial" pitchFamily="34" charset="-120"/>
            </a:endParaRPr>
          </a:p>
          <a:p>
            <a:pPr marL="0" indent="0">
              <a:buNone/>
            </a:pPr>
            <a:r>
              <a:rPr lang="pl-PL" sz="1200" dirty="0">
                <a:solidFill>
                  <a:srgbClr val="364153"/>
                </a:solidFill>
                <a:latin typeface="Arial" pitchFamily="34" charset="0"/>
                <a:cs typeface="Arial" pitchFamily="34" charset="-120"/>
              </a:rPr>
              <a:t>791-423-071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364153"/>
                </a:solidFill>
                <a:latin typeface="Arial" pitchFamily="34" charset="0"/>
                <a:cs typeface="Arial" pitchFamily="34" charset="-120"/>
              </a:rPr>
              <a:t>Daniel Zieliński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200" i="1" dirty="0">
                <a:solidFill>
                  <a:srgbClr val="FF8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Rozwiąż swoje problemy z planowaniem już dziś!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5300283" y="182880"/>
            <a:ext cx="1097280" cy="1097280"/>
          </a:xfrm>
          <a:prstGeom prst="ellipse">
            <a:avLst/>
          </a:prstGeom>
          <a:solidFill>
            <a:srgbClr val="F5F9FF"/>
          </a:solidFill>
          <a:ln w="12700">
            <a:solidFill>
              <a:srgbClr val="155DFC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4603" y="457200"/>
            <a:ext cx="548640" cy="548640"/>
          </a:xfrm>
          <a:prstGeom prst="rect">
            <a:avLst/>
          </a:prstGeom>
        </p:spPr>
      </p:pic>
      <p:pic>
        <p:nvPicPr>
          <p:cNvPr id="11" name="Picture 10" descr="A person in a white coat&#10;&#10;Description automatically generated">
            <a:extLst>
              <a:ext uri="{FF2B5EF4-FFF2-40B4-BE49-F238E27FC236}">
                <a16:creationId xmlns:a16="http://schemas.microsoft.com/office/drawing/2014/main" id="{547353C8-D15F-3FAC-8AFB-80659C0ED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132" y="0"/>
            <a:ext cx="304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3078DB-6044-329D-CB57-347E47A8D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7A05895B-D55A-C009-55CF-04C3C47F7D68}"/>
              </a:ext>
            </a:extLst>
          </p:cNvPr>
          <p:cNvSpPr/>
          <p:nvPr/>
        </p:nvSpPr>
        <p:spPr>
          <a:xfrm>
            <a:off x="246184" y="330591"/>
            <a:ext cx="4550667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Apptex</a:t>
            </a:r>
            <a:endParaRPr lang="en-US" sz="3600" dirty="0"/>
          </a:p>
          <a:p>
            <a:pPr marL="0" indent="0">
              <a:buNone/>
            </a:pPr>
            <a:r>
              <a:rPr lang="pl-PL" sz="2400" b="1" dirty="0">
                <a:solidFill>
                  <a:srgbClr val="FF8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Testuj bez żadnych kosztów</a:t>
            </a:r>
            <a:endParaRPr lang="en-US" sz="36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07E65DB-FC17-A869-22FD-C3C96F59B503}"/>
              </a:ext>
            </a:extLst>
          </p:cNvPr>
          <p:cNvSpPr/>
          <p:nvPr/>
        </p:nvSpPr>
        <p:spPr>
          <a:xfrm>
            <a:off x="365760" y="3383280"/>
            <a:ext cx="3840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47B7D-6050-2814-B8F0-2EF606CEE0CA}"/>
              </a:ext>
            </a:extLst>
          </p:cNvPr>
          <p:cNvSpPr txBox="1"/>
          <p:nvPr/>
        </p:nvSpPr>
        <p:spPr>
          <a:xfrm>
            <a:off x="365760" y="1976511"/>
            <a:ext cx="50681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Aplikacja Apptex jest obecnie dostępna bezpłatnie.</a:t>
            </a:r>
          </a:p>
          <a:p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Udostępniamy ją w tym modelu, ponieważ intensywnie pracujemy nad rozwojem nowych funkcjonalności oraz rozbudową systemu. To idealny moment, aby przetestować rozwiązanie i przekazać nam swoją opinię, która pomoże w dalszym doskonaleniu aplikacji.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2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6400" y="365760"/>
            <a:ext cx="3200400" cy="36004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5573" y="249238"/>
            <a:ext cx="5486400" cy="9144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pl-PL" sz="3600" b="1" dirty="0" err="1">
                <a:solidFill>
                  <a:srgbClr val="155DFC"/>
                </a:solidFill>
                <a:latin typeface="Arial"/>
                <a:cs typeface="Arial"/>
              </a:rPr>
              <a:t>Apptex</a:t>
            </a:r>
            <a:r>
              <a:rPr lang="pl-PL" sz="3600" b="1" dirty="0">
                <a:solidFill>
                  <a:srgbClr val="155DFC"/>
                </a:solidFill>
                <a:latin typeface="Arial"/>
                <a:cs typeface="Arial"/>
              </a:rPr>
              <a:t>- co to jest?</a:t>
            </a:r>
          </a:p>
        </p:txBody>
      </p:sp>
      <p:sp>
        <p:nvSpPr>
          <p:cNvPr id="4" name="Text 1"/>
          <p:cNvSpPr/>
          <p:nvPr/>
        </p:nvSpPr>
        <p:spPr>
          <a:xfrm>
            <a:off x="135573" y="1171893"/>
            <a:ext cx="4264025" cy="280320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pl-PL" sz="1600" dirty="0">
                <a:solidFill>
                  <a:srgbClr val="364153"/>
                </a:solidFill>
                <a:latin typeface="Arial Nova"/>
                <a:ea typeface="+mn-lt"/>
                <a:cs typeface="+mn-lt"/>
              </a:rPr>
              <a:t>Nasza aplikacja powstała z realnej potrzeby uproszczenia codziennych wyzwań w aptekach i placówkach farmaceutycznych.</a:t>
            </a:r>
            <a:endParaRPr lang="pl-PL" sz="1600" dirty="0">
              <a:solidFill>
                <a:srgbClr val="364153"/>
              </a:solidFill>
              <a:latin typeface="Arial Nova"/>
              <a:ea typeface="+mn-lt"/>
              <a:cs typeface="Arial"/>
            </a:endParaRPr>
          </a:p>
          <a:p>
            <a:endParaRPr lang="pl-PL" sz="1600" dirty="0">
              <a:solidFill>
                <a:srgbClr val="364153"/>
              </a:solidFill>
              <a:latin typeface="Arial Nova"/>
              <a:ea typeface="+mn-lt"/>
              <a:cs typeface="+mn-lt"/>
            </a:endParaRPr>
          </a:p>
          <a:p>
            <a:r>
              <a:rPr lang="pl-PL" sz="1600" dirty="0">
                <a:solidFill>
                  <a:srgbClr val="364153"/>
                </a:solidFill>
                <a:latin typeface="Arial Nova"/>
                <a:ea typeface="+mn-lt"/>
                <a:cs typeface="+mn-lt"/>
              </a:rPr>
              <a:t>Jej główną funkcją jest intuicyjne zarządzanie grafikiem zmian — proste, przejrzyste i dostosowane do rzeczywistości pracy farmaceutów.</a:t>
            </a:r>
            <a:endParaRPr lang="pl-PL" sz="1600">
              <a:solidFill>
                <a:srgbClr val="364153"/>
              </a:solidFill>
              <a:latin typeface="Arial Nova"/>
              <a:ea typeface="Calibri"/>
              <a:cs typeface="Arial"/>
            </a:endParaRPr>
          </a:p>
        </p:txBody>
      </p:sp>
      <p:pic>
        <p:nvPicPr>
          <p:cNvPr id="6" name="Picture 5" descr="A marker on a page of a calendar&#10;&#10;Description automatically generated">
            <a:extLst>
              <a:ext uri="{FF2B5EF4-FFF2-40B4-BE49-F238E27FC236}">
                <a16:creationId xmlns:a16="http://schemas.microsoft.com/office/drawing/2014/main" id="{6682DA40-3100-9FC9-42AB-93593F97A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7198" r="17198"/>
          <a:stretch/>
        </p:blipFill>
        <p:spPr>
          <a:xfrm>
            <a:off x="4047064" y="706788"/>
            <a:ext cx="4518356" cy="302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4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6400" y="365760"/>
            <a:ext cx="3200400" cy="36004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1828800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l-PL" sz="3600" b="1" dirty="0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Zarządzaj aptekami</a:t>
            </a:r>
            <a:br>
              <a:rPr lang="pl-PL" sz="3600" b="1" dirty="0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pl-PL" sz="3600" b="1" dirty="0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pracownikami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365760" y="2926080"/>
            <a:ext cx="5486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Pełna kontrola nad </a:t>
            </a:r>
            <a:r>
              <a:rPr lang="pl-PL" sz="180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każdą z placówek</a:t>
            </a:r>
            <a:endParaRPr lang="en-US" sz="1800" dirty="0"/>
          </a:p>
        </p:txBody>
      </p:sp>
      <p:pic>
        <p:nvPicPr>
          <p:cNvPr id="6" name="Picture 5" descr="A store with shelves of products&#10;&#10;Description automatically generated">
            <a:extLst>
              <a:ext uri="{FF2B5EF4-FFF2-40B4-BE49-F238E27FC236}">
                <a16:creationId xmlns:a16="http://schemas.microsoft.com/office/drawing/2014/main" id="{13FCEC9B-2A3C-9523-F58B-83B061C02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7259" r="17259"/>
          <a:stretch/>
        </p:blipFill>
        <p:spPr>
          <a:xfrm>
            <a:off x="3953495" y="683878"/>
            <a:ext cx="4596694" cy="30670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6400" y="365760"/>
            <a:ext cx="3200400" cy="36004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65760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l-PL" sz="3600" b="1" dirty="0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Dodawanie aptek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365760" y="1280159"/>
            <a:ext cx="4625340" cy="21265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pl-PL" sz="1800" dirty="0">
                <a:solidFill>
                  <a:srgbClr val="364153"/>
                </a:solidFill>
                <a:latin typeface="Arial"/>
                <a:ea typeface="Arial" pitchFamily="34" charset="-122"/>
                <a:cs typeface="Arial"/>
              </a:rPr>
              <a:t>Potrzebujesz indywidualnych ustawień grafiku dla każdej ze swoich aptek?</a:t>
            </a:r>
            <a:br>
              <a:rPr lang="pl-PL" sz="1800" dirty="0"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pl-PL" sz="1800" dirty="0"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pl-PL" sz="1800" dirty="0">
                <a:solidFill>
                  <a:srgbClr val="364153"/>
                </a:solidFill>
                <a:latin typeface="Arial"/>
                <a:ea typeface="Arial" pitchFamily="34" charset="-122"/>
                <a:cs typeface="Arial"/>
              </a:rPr>
              <a:t>Dodaj je </a:t>
            </a:r>
            <a:r>
              <a:rPr lang="pl-PL" dirty="0">
                <a:solidFill>
                  <a:srgbClr val="364153"/>
                </a:solidFill>
                <a:latin typeface="Arial"/>
                <a:ea typeface="Arial" pitchFamily="34" charset="-122"/>
                <a:cs typeface="Arial"/>
              </a:rPr>
              <a:t>do aplikacji</a:t>
            </a:r>
            <a:r>
              <a:rPr lang="pl-PL" sz="1800" dirty="0">
                <a:solidFill>
                  <a:srgbClr val="364153"/>
                </a:solidFill>
                <a:latin typeface="Arial"/>
                <a:ea typeface="Arial" pitchFamily="34" charset="-122"/>
                <a:cs typeface="Arial"/>
              </a:rPr>
              <a:t> uzupełniając</a:t>
            </a:r>
            <a:br>
              <a:rPr lang="pl-PL" sz="1800" dirty="0"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pl-PL" sz="1800" dirty="0">
                <a:solidFill>
                  <a:srgbClr val="364153"/>
                </a:solidFill>
                <a:latin typeface="Arial"/>
                <a:ea typeface="Arial" pitchFamily="34" charset="-122"/>
                <a:cs typeface="Arial"/>
              </a:rPr>
              <a:t>zestaw niezbędnych informacji potrzebnych</a:t>
            </a:r>
            <a:br>
              <a:rPr lang="pl-PL" sz="1800" dirty="0"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pl-PL" sz="1800" dirty="0">
                <a:solidFill>
                  <a:srgbClr val="364153"/>
                </a:solidFill>
                <a:latin typeface="Arial"/>
                <a:ea typeface="Arial" pitchFamily="34" charset="-122"/>
                <a:cs typeface="Arial"/>
              </a:rPr>
              <a:t>do zarządzania każdą z nich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1A0FC-567B-DA42-1703-3582586BA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733770"/>
            <a:ext cx="3416300" cy="40979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l-PL" sz="2400" b="1" dirty="0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Zarządzaj pracownikami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365760" y="1005840"/>
            <a:ext cx="8412480" cy="3200400"/>
          </a:xfrm>
          <a:prstGeom prst="roundRect">
            <a:avLst>
              <a:gd name="adj" fmla="val 2857"/>
            </a:avLst>
          </a:prstGeom>
          <a:solidFill>
            <a:srgbClr val="F5F9FF"/>
          </a:solidFill>
          <a:ln w="12700">
            <a:solidFill>
              <a:srgbClr val="2B7F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Shape 2"/>
          <p:cNvSpPr/>
          <p:nvPr/>
        </p:nvSpPr>
        <p:spPr>
          <a:xfrm>
            <a:off x="822960" y="1463040"/>
            <a:ext cx="731520" cy="731520"/>
          </a:xfrm>
          <a:prstGeom prst="ellipse">
            <a:avLst/>
          </a:prstGeom>
          <a:solidFill>
            <a:srgbClr val="155DFC"/>
          </a:solidFill>
          <a:ln w="12700">
            <a:solidFill>
              <a:srgbClr val="155DFC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408" y="1618488"/>
            <a:ext cx="420624" cy="42062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6260" y="1922780"/>
            <a:ext cx="4295140" cy="2286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190500" indent="-190500">
              <a:buSzPct val="100000"/>
              <a:buChar char="•"/>
            </a:pPr>
            <a:r>
              <a:rPr lang="pl-PL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Dodaj pracownika, żeby łatwo umiejscowić go w grafiku</a:t>
            </a:r>
          </a:p>
          <a:p>
            <a:pPr marL="190500" indent="-190500">
              <a:buSzPct val="100000"/>
              <a:buChar char="•"/>
            </a:pPr>
            <a:r>
              <a:rPr lang="pl-PL" sz="1200" dirty="0">
                <a:solidFill>
                  <a:srgbClr val="364153"/>
                </a:solidFill>
                <a:latin typeface="Arial" pitchFamily="34" charset="0"/>
                <a:cs typeface="Arial" pitchFamily="34" charset="-120"/>
              </a:rPr>
              <a:t>Zaproś go do aplikacji, żeby miał wgląd w grafik i mógł informować cię o niedostępnościach</a:t>
            </a:r>
          </a:p>
          <a:p>
            <a:pPr marL="190500" indent="-190500">
              <a:buSzPct val="100000"/>
              <a:buChar char="•"/>
            </a:pPr>
            <a:r>
              <a:rPr lang="pl-PL" sz="1200" dirty="0">
                <a:solidFill>
                  <a:srgbClr val="364153"/>
                </a:solidFill>
                <a:latin typeface="Arial"/>
                <a:cs typeface="Arial"/>
              </a:rPr>
              <a:t>Istnieje opcja przypisania roli i uprawnień poszczególnym pracownikom, dzięki czemu będziesz mógł bezpiecznie delegować zadania administracyjne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88FACB-7E69-8480-94B8-16F2CEF07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848" y="1922780"/>
            <a:ext cx="3756316" cy="1416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00700" y="365760"/>
            <a:ext cx="3086100" cy="34718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65760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l-PL" sz="3600" b="1" dirty="0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Nieobecności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365760" y="2926080"/>
            <a:ext cx="3183296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l-PL" sz="18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Zgubione maile z informacją o niedostępności?</a:t>
            </a:r>
            <a:br>
              <a:rPr lang="pl-PL" sz="18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pl-PL" sz="18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pl-PL" sz="18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przeszłość!</a:t>
            </a:r>
            <a:br>
              <a:rPr lang="pl-PL" sz="18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pl-PL" sz="18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pl-PL" sz="18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Przejrzysty grafik z historią zmian i aktualizacjami w czasie rzeczywistym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B3B6E-62F0-EAE6-08B7-94D007F46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1" y="624777"/>
            <a:ext cx="4920654" cy="30824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Grafik zmian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365760" y="1005840"/>
            <a:ext cx="8412480" cy="3200400"/>
          </a:xfrm>
          <a:prstGeom prst="roundRect">
            <a:avLst>
              <a:gd name="adj" fmla="val 2857"/>
            </a:avLst>
          </a:prstGeom>
          <a:solidFill>
            <a:srgbClr val="F5F9FF"/>
          </a:solidFill>
          <a:ln w="12700">
            <a:solidFill>
              <a:srgbClr val="2B7F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Shape 2"/>
          <p:cNvSpPr/>
          <p:nvPr/>
        </p:nvSpPr>
        <p:spPr>
          <a:xfrm>
            <a:off x="753872" y="1252728"/>
            <a:ext cx="731520" cy="731520"/>
          </a:xfrm>
          <a:prstGeom prst="ellipse">
            <a:avLst/>
          </a:prstGeom>
          <a:solidFill>
            <a:srgbClr val="155DFC"/>
          </a:solidFill>
          <a:ln w="12700">
            <a:solidFill>
              <a:srgbClr val="155DFC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320" y="1408176"/>
            <a:ext cx="420624" cy="42062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37360" y="1143508"/>
            <a:ext cx="6583680" cy="949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Twórz, edytuj i zarządzaj zmianami w kalendarzu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Przypisuj pracowników lub publikuj otwarte zmiany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Publikuj grafik, aby zespół </a:t>
            </a:r>
            <a:r>
              <a:rPr lang="en-US" sz="1200" dirty="0" err="1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mógł</a:t>
            </a:r>
            <a:r>
              <a:rPr lang="en-US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pl-PL" sz="1200" dirty="0">
                <a:solidFill>
                  <a:srgbClr val="36415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się z nim zapoznać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536D2-664C-6175-5D26-4A74DD7DA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0" y="2125978"/>
            <a:ext cx="6543148" cy="20116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E2CE3E-1397-F4C3-CCA4-5095CBE6E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76F3E9B-AE31-1391-8BD5-A1663FD464EB}"/>
              </a:ext>
            </a:extLst>
          </p:cNvPr>
          <p:cNvSpPr/>
          <p:nvPr/>
        </p:nvSpPr>
        <p:spPr>
          <a:xfrm>
            <a:off x="36576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pl-PL" sz="2400" b="1" dirty="0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r>
              <a:rPr lang="en-US" sz="2400" b="1" dirty="0" err="1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utomatyczny</a:t>
            </a:r>
            <a:r>
              <a:rPr lang="en-US" sz="2400" b="1" dirty="0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 err="1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grafik</a:t>
            </a:r>
            <a:r>
              <a:rPr lang="pl-PL" sz="2400" b="1" dirty="0">
                <a:solidFill>
                  <a:srgbClr val="155D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AI</a:t>
            </a:r>
          </a:p>
          <a:p>
            <a:pPr marL="0" indent="0">
              <a:buNone/>
            </a:pPr>
            <a:endParaRPr lang="pl-PL" sz="2400" b="1" dirty="0">
              <a:solidFill>
                <a:srgbClr val="155DFC"/>
              </a:solidFill>
              <a:latin typeface="Arial" pitchFamily="34" charset="0"/>
              <a:cs typeface="Arial" pitchFamily="34" charset="-12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B09D9-3C11-F945-6BBA-7A9052C86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419" y="1273126"/>
            <a:ext cx="6071903" cy="2893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E45DD-17ED-82A4-CEC5-D771766798BB}"/>
              </a:ext>
            </a:extLst>
          </p:cNvPr>
          <p:cNvSpPr txBox="1"/>
          <p:nvPr/>
        </p:nvSpPr>
        <p:spPr>
          <a:xfrm>
            <a:off x="513471" y="1318791"/>
            <a:ext cx="2110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Automatyczny grafik AI to inteligentne narzędzie, które samodzielnie planuje harmonogramy pracy w oparciu o dostępność pracowników, obowiązujące przepisy i potrzeby operacyjne apteki.</a:t>
            </a:r>
          </a:p>
          <a:p>
            <a:endParaRPr lang="pl-PL" sz="1200" dirty="0">
              <a:solidFill>
                <a:schemeClr val="bg1"/>
              </a:solidFill>
            </a:endParaRPr>
          </a:p>
          <a:p>
            <a:r>
              <a:rPr lang="pl-PL" sz="1200" dirty="0">
                <a:solidFill>
                  <a:schemeClr val="bg1"/>
                </a:solidFill>
              </a:rPr>
              <a:t>Rozwiązanie eliminuje konieczność ręcznego układania grafików, co pozwala zaoszczędzić wiele godzin pracy miesięcznie oraz zminimalizować ryzyko błędów.</a:t>
            </a:r>
          </a:p>
        </p:txBody>
      </p:sp>
    </p:spTree>
    <p:extLst>
      <p:ext uri="{BB962C8B-B14F-4D97-AF65-F5344CB8AC3E}">
        <p14:creationId xmlns:p14="http://schemas.microsoft.com/office/powerpoint/2010/main" val="214869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598</Words>
  <Application>Microsoft Office PowerPoint</Application>
  <PresentationFormat>On-screen Show (16:9)</PresentationFormat>
  <Paragraphs>94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Nova</vt:lpstr>
      <vt:lpstr>Calibri</vt:lpstr>
      <vt:lpstr>Calibri Light</vt:lpstr>
      <vt:lpstr>Didact Gothic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Daniel Zieliński</cp:lastModifiedBy>
  <cp:revision>320</cp:revision>
  <dcterms:created xsi:type="dcterms:W3CDTF">2025-08-04T09:18:09Z</dcterms:created>
  <dcterms:modified xsi:type="dcterms:W3CDTF">2025-10-13T09:16:06Z</dcterms:modified>
</cp:coreProperties>
</file>